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27"/>
  </p:notesMasterIdLst>
  <p:handoutMasterIdLst>
    <p:handoutMasterId r:id="rId28"/>
  </p:handoutMasterIdLst>
  <p:sldIdLst>
    <p:sldId id="303" r:id="rId2"/>
    <p:sldId id="305" r:id="rId3"/>
    <p:sldId id="306" r:id="rId4"/>
    <p:sldId id="304" r:id="rId5"/>
    <p:sldId id="294" r:id="rId6"/>
    <p:sldId id="295" r:id="rId7"/>
    <p:sldId id="309" r:id="rId8"/>
    <p:sldId id="310" r:id="rId9"/>
    <p:sldId id="311" r:id="rId10"/>
    <p:sldId id="296" r:id="rId11"/>
    <p:sldId id="297" r:id="rId12"/>
    <p:sldId id="312" r:id="rId13"/>
    <p:sldId id="313" r:id="rId14"/>
    <p:sldId id="314" r:id="rId15"/>
    <p:sldId id="307" r:id="rId16"/>
    <p:sldId id="308" r:id="rId17"/>
    <p:sldId id="315" r:id="rId18"/>
    <p:sldId id="316" r:id="rId19"/>
    <p:sldId id="317" r:id="rId20"/>
    <p:sldId id="298" r:id="rId21"/>
    <p:sldId id="318" r:id="rId22"/>
    <p:sldId id="319" r:id="rId23"/>
    <p:sldId id="320" r:id="rId24"/>
    <p:sldId id="321" r:id="rId25"/>
    <p:sldId id="301" r:id="rId26"/>
  </p:sldIdLst>
  <p:sldSz cx="9144000" cy="6858000" type="screen4x3"/>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7B1"/>
    <a:srgbClr val="828383"/>
    <a:srgbClr val="005BBB"/>
    <a:srgbClr val="666666"/>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8"/>
    <p:restoredTop sz="95827"/>
  </p:normalViewPr>
  <p:slideViewPr>
    <p:cSldViewPr snapToGrid="0" snapToObjects="1">
      <p:cViewPr varScale="1">
        <p:scale>
          <a:sx n="108" d="100"/>
          <a:sy n="108" d="100"/>
        </p:scale>
        <p:origin x="1476" y="102"/>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9/28/2016</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9/28/2016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857"/>
            <a:ext cx="9141713" cy="6856284"/>
          </a:xfrm>
          <a:prstGeom prst="rect">
            <a:avLst/>
          </a:prstGeom>
        </p:spPr>
      </p:pic>
      <p:sp>
        <p:nvSpPr>
          <p:cNvPr id="10" name="Text Placeholder 5"/>
          <p:cNvSpPr>
            <a:spLocks noGrp="1"/>
          </p:cNvSpPr>
          <p:nvPr>
            <p:ph type="body" sz="quarter" idx="10" hasCustomPrompt="1"/>
          </p:nvPr>
        </p:nvSpPr>
        <p:spPr>
          <a:xfrm>
            <a:off x="493776" y="3968497"/>
            <a:ext cx="4978908" cy="1650381"/>
          </a:xfrm>
          <a:prstGeom prst="rect">
            <a:avLst/>
          </a:prstGeom>
        </p:spPr>
        <p:txBody>
          <a:bodyPr lIns="0">
            <a:normAutofit/>
          </a:bodyPr>
          <a:lstStyle>
            <a:lvl1pPr marL="0" indent="0">
              <a:buNone/>
              <a:defRPr sz="2100" b="0" i="0">
                <a:solidFill>
                  <a:srgbClr val="828383"/>
                </a:solidFill>
                <a:latin typeface="+mj-lt"/>
                <a:ea typeface="Georgia" charset="0"/>
                <a:cs typeface="Georgia" charset="0"/>
              </a:defRPr>
            </a:lvl1pPr>
          </a:lstStyle>
          <a:p>
            <a:pPr lvl="0"/>
            <a:r>
              <a:rPr lang="en-US" dirty="0" smtClean="0"/>
              <a:t>Sub-topic</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3778" y="6046267"/>
            <a:ext cx="4246291" cy="314919"/>
          </a:xfrm>
          <a:prstGeom prst="rect">
            <a:avLst/>
          </a:prstGeom>
        </p:spPr>
      </p:pic>
      <p:sp>
        <p:nvSpPr>
          <p:cNvPr id="14" name="Title 1"/>
          <p:cNvSpPr>
            <a:spLocks noGrp="1"/>
          </p:cNvSpPr>
          <p:nvPr>
            <p:ph type="ctrTitle" hasCustomPrompt="1"/>
          </p:nvPr>
        </p:nvSpPr>
        <p:spPr>
          <a:xfrm>
            <a:off x="493776" y="1490472"/>
            <a:ext cx="4978908" cy="2386584"/>
          </a:xfrm>
          <a:prstGeom prst="rect">
            <a:avLst/>
          </a:prstGeom>
          <a:ln>
            <a:noFill/>
          </a:ln>
        </p:spPr>
        <p:txBody>
          <a:bodyPr lIns="0" anchor="b"/>
          <a:lstStyle>
            <a:lvl1pPr algn="l">
              <a:lnSpc>
                <a:spcPts val="4350"/>
              </a:lnSpc>
              <a:defRPr sz="4500" b="1" i="0" cap="all" baseline="0">
                <a:solidFill>
                  <a:srgbClr val="005BBB"/>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8115210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0"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rgbClr val="828383"/>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8" name="Title Placeholder 12"/>
          <p:cNvSpPr>
            <a:spLocks noGrp="1"/>
          </p:cNvSpPr>
          <p:nvPr>
            <p:ph type="title" hasCustomPrompt="1"/>
          </p:nvPr>
        </p:nvSpPr>
        <p:spPr>
          <a:xfrm>
            <a:off x="425196" y="1316736"/>
            <a:ext cx="3398729" cy="868430"/>
          </a:xfrm>
          <a:prstGeom prst="rect">
            <a:avLst/>
          </a:prstGeom>
        </p:spPr>
        <p:txBody>
          <a:bodyPr vert="horz" lIns="91440" tIns="45720" rIns="91440" bIns="45720" rtlCol="0" anchor="b">
            <a:normAutofit/>
          </a:bodyPr>
          <a:lstStyle/>
          <a:p>
            <a:r>
              <a:rPr lang="en-US" dirty="0" smtClean="0"/>
              <a:t>Click to </a:t>
            </a:r>
            <a:r>
              <a:rPr lang="en-US" smtClean="0"/>
              <a:t>edit title</a:t>
            </a:r>
            <a:endParaRPr lang="en-US" dirty="0"/>
          </a:p>
        </p:txBody>
      </p:sp>
      <p:sp>
        <p:nvSpPr>
          <p:cNvPr id="12" name="Picture Placeholder 2"/>
          <p:cNvSpPr>
            <a:spLocks noGrp="1" noChangeAspect="1"/>
          </p:cNvSpPr>
          <p:nvPr>
            <p:ph type="pic" idx="13"/>
          </p:nvPr>
        </p:nvSpPr>
        <p:spPr>
          <a:xfrm>
            <a:off x="3835974" y="1049311"/>
            <a:ext cx="5308027" cy="2950086"/>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
        <p:nvSpPr>
          <p:cNvPr id="13" name="Picture Placeholder 2"/>
          <p:cNvSpPr>
            <a:spLocks noGrp="1" noChangeAspect="1"/>
          </p:cNvSpPr>
          <p:nvPr>
            <p:ph type="pic" idx="14"/>
          </p:nvPr>
        </p:nvSpPr>
        <p:spPr>
          <a:xfrm>
            <a:off x="3835973" y="3998296"/>
            <a:ext cx="270189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
        <p:nvSpPr>
          <p:cNvPr id="14" name="Picture Placeholder 2"/>
          <p:cNvSpPr>
            <a:spLocks noGrp="1" noChangeAspect="1"/>
          </p:cNvSpPr>
          <p:nvPr>
            <p:ph type="pic" idx="15"/>
          </p:nvPr>
        </p:nvSpPr>
        <p:spPr>
          <a:xfrm>
            <a:off x="6525817" y="3998296"/>
            <a:ext cx="2618184"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1049311"/>
            <a:ext cx="9144000" cy="5811864"/>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858"/>
            <a:ext cx="9141714" cy="6856285"/>
          </a:xfrm>
          <a:prstGeom prst="rect">
            <a:avLst/>
          </a:prstGeom>
        </p:spPr>
      </p:pic>
      <p:sp>
        <p:nvSpPr>
          <p:cNvPr id="10" name="Text Placeholder 5"/>
          <p:cNvSpPr>
            <a:spLocks noGrp="1"/>
          </p:cNvSpPr>
          <p:nvPr>
            <p:ph type="body" sz="quarter" idx="10" hasCustomPrompt="1"/>
          </p:nvPr>
        </p:nvSpPr>
        <p:spPr>
          <a:xfrm>
            <a:off x="493776" y="3968497"/>
            <a:ext cx="4978908" cy="1650381"/>
          </a:xfrm>
          <a:prstGeom prst="rect">
            <a:avLst/>
          </a:prstGeom>
        </p:spPr>
        <p:txBody>
          <a:bodyPr lIns="0">
            <a:normAutofit/>
          </a:bodyPr>
          <a:lstStyle>
            <a:lvl1pPr marL="0" indent="0">
              <a:buNone/>
              <a:defRPr sz="2100" b="0" i="0">
                <a:solidFill>
                  <a:schemeClr val="bg1"/>
                </a:solidFill>
                <a:latin typeface="+mj-lt"/>
                <a:ea typeface="Georgia" charset="0"/>
                <a:cs typeface="Georgia" charset="0"/>
              </a:defRPr>
            </a:lvl1pPr>
          </a:lstStyle>
          <a:p>
            <a:pPr lvl="0"/>
            <a:r>
              <a:rPr lang="en-US" dirty="0" smtClean="0"/>
              <a:t>Sub-topic</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3777" y="6046265"/>
            <a:ext cx="4148561" cy="307671"/>
          </a:xfrm>
          <a:prstGeom prst="rect">
            <a:avLst/>
          </a:prstGeom>
        </p:spPr>
      </p:pic>
      <p:sp>
        <p:nvSpPr>
          <p:cNvPr id="14" name="Title 1"/>
          <p:cNvSpPr>
            <a:spLocks noGrp="1"/>
          </p:cNvSpPr>
          <p:nvPr>
            <p:ph type="ctrTitle" hasCustomPrompt="1"/>
          </p:nvPr>
        </p:nvSpPr>
        <p:spPr>
          <a:xfrm>
            <a:off x="493776" y="1490472"/>
            <a:ext cx="4978908" cy="2386584"/>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58"/>
            <a:ext cx="9141713" cy="6856284"/>
          </a:xfrm>
          <a:prstGeom prst="rect">
            <a:avLst/>
          </a:prstGeom>
        </p:spPr>
      </p:pic>
      <p:sp>
        <p:nvSpPr>
          <p:cNvPr id="5" name="Title 1"/>
          <p:cNvSpPr>
            <a:spLocks noGrp="1"/>
          </p:cNvSpPr>
          <p:nvPr>
            <p:ph type="ctrTitle" hasCustomPrompt="1"/>
          </p:nvPr>
        </p:nvSpPr>
        <p:spPr>
          <a:xfrm>
            <a:off x="493776" y="1490663"/>
            <a:ext cx="4978908" cy="2387600"/>
          </a:xfrm>
          <a:prstGeom prst="rect">
            <a:avLst/>
          </a:prstGeom>
          <a:ln>
            <a:noFill/>
          </a:ln>
        </p:spPr>
        <p:txBody>
          <a:bodyPr lIns="0" anchor="b"/>
          <a:lstStyle>
            <a:lvl1pPr algn="l">
              <a:lnSpc>
                <a:spcPts val="4350"/>
              </a:lnSpc>
              <a:defRPr sz="4500" b="1" i="0" cap="all" baseline="0">
                <a:solidFill>
                  <a:srgbClr val="005BBB"/>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493776" y="3970337"/>
            <a:ext cx="4978908" cy="2212976"/>
          </a:xfrm>
          <a:prstGeom prst="rect">
            <a:avLst/>
          </a:prstGeom>
          <a:ln>
            <a:noFill/>
          </a:ln>
        </p:spPr>
        <p:txBody>
          <a:bodyPr lIns="0">
            <a:normAutofit/>
          </a:bodyPr>
          <a:lstStyle>
            <a:lvl1pPr marL="0" indent="0" algn="l">
              <a:buNone/>
              <a:defRPr sz="2100" b="0" baseline="0">
                <a:solidFill>
                  <a:srgbClr val="828383"/>
                </a:solidFill>
                <a:latin typeface="+mj-lt"/>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Section title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4325" y="350411"/>
            <a:ext cx="3528470" cy="261683"/>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57"/>
            <a:ext cx="9141713" cy="6856284"/>
          </a:xfrm>
          <a:prstGeom prst="rect">
            <a:avLst/>
          </a:prstGeom>
        </p:spPr>
      </p:pic>
      <p:sp>
        <p:nvSpPr>
          <p:cNvPr id="5" name="Title 1"/>
          <p:cNvSpPr>
            <a:spLocks noGrp="1"/>
          </p:cNvSpPr>
          <p:nvPr>
            <p:ph type="ctrTitle" hasCustomPrompt="1"/>
          </p:nvPr>
        </p:nvSpPr>
        <p:spPr>
          <a:xfrm>
            <a:off x="493776" y="1490663"/>
            <a:ext cx="4978908" cy="2387600"/>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493776" y="3970337"/>
            <a:ext cx="4978908" cy="2212976"/>
          </a:xfrm>
          <a:prstGeom prst="rect">
            <a:avLst/>
          </a:prstGeom>
          <a:ln>
            <a:noFill/>
          </a:ln>
        </p:spPr>
        <p:txBody>
          <a:bodyPr lIns="0">
            <a:normAutofit/>
          </a:bodyPr>
          <a:lstStyle>
            <a:lvl1pPr marL="0" indent="0" algn="l">
              <a:buNone/>
              <a:defRPr sz="2100" b="0" baseline="0">
                <a:solidFill>
                  <a:schemeClr val="bg1"/>
                </a:solidFill>
                <a:latin typeface="+mj-lt"/>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Section title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4331" y="347472"/>
            <a:ext cx="3437473" cy="254935"/>
          </a:xfrm>
          <a:prstGeom prst="rect">
            <a:avLst/>
          </a:prstGeom>
        </p:spPr>
      </p:pic>
    </p:spTree>
    <p:extLst>
      <p:ext uri="{BB962C8B-B14F-4D97-AF65-F5344CB8AC3E}">
        <p14:creationId xmlns:p14="http://schemas.microsoft.com/office/powerpoint/2010/main" val="8519968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27101" y="2189264"/>
            <a:ext cx="4802124" cy="3790483"/>
          </a:xfrm>
          <a:prstGeom prst="rect">
            <a:avLst/>
          </a:prstGeom>
        </p:spPr>
        <p:txBody>
          <a:bodyPr>
            <a:noAutofit/>
          </a:bodyPr>
          <a:lstStyle>
            <a:lvl1pPr marL="0" indent="0">
              <a:lnSpc>
                <a:spcPts val="1950"/>
              </a:lnSpc>
              <a:buNone/>
              <a:defRPr sz="1350" b="0" i="0" spc="-38" baseline="0">
                <a:solidFill>
                  <a:srgbClr val="828383"/>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425196" y="1316736"/>
            <a:ext cx="7886700" cy="868430"/>
          </a:xfrm>
          <a:prstGeom prst="rect">
            <a:avLst/>
          </a:prstGeom>
        </p:spPr>
        <p:txBody>
          <a:bodyPr vert="horz" lIns="91440" tIns="45720" rIns="91440" bIns="45720" rtlCol="0" anchor="b">
            <a:norm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425196" y="2185417"/>
            <a:ext cx="3134815" cy="3511409"/>
          </a:xfrm>
          <a:prstGeom prst="rect">
            <a:avLst/>
          </a:prstGeom>
        </p:spPr>
        <p:txBody>
          <a:bodyPr>
            <a:noAutofit/>
          </a:bodyPr>
          <a:lstStyle>
            <a:lvl1pPr marL="0" indent="0">
              <a:lnSpc>
                <a:spcPts val="1950"/>
              </a:lnSpc>
              <a:buNone/>
              <a:defRPr sz="1350" b="0" i="0" spc="-38" baseline="0">
                <a:solidFill>
                  <a:srgbClr val="828383"/>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3771900" y="2185417"/>
            <a:ext cx="3134815" cy="3511409"/>
          </a:xfrm>
          <a:prstGeom prst="rect">
            <a:avLst/>
          </a:prstGeom>
        </p:spPr>
        <p:txBody>
          <a:bodyPr>
            <a:noAutofit/>
          </a:bodyPr>
          <a:lstStyle>
            <a:lvl1pPr marL="0" indent="0">
              <a:lnSpc>
                <a:spcPts val="1950"/>
              </a:lnSpc>
              <a:buNone/>
              <a:defRPr sz="1350" b="0" i="0" spc="-38" baseline="0">
                <a:solidFill>
                  <a:srgbClr val="828383"/>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6" name="Title Placeholder 12"/>
          <p:cNvSpPr>
            <a:spLocks noGrp="1"/>
          </p:cNvSpPr>
          <p:nvPr>
            <p:ph type="title" hasCustomPrompt="1"/>
          </p:nvPr>
        </p:nvSpPr>
        <p:spPr>
          <a:xfrm>
            <a:off x="425196" y="1316736"/>
            <a:ext cx="7886700" cy="868430"/>
          </a:xfrm>
          <a:prstGeom prst="rect">
            <a:avLst/>
          </a:prstGeom>
        </p:spPr>
        <p:txBody>
          <a:bodyPr vert="horz" lIns="91440" tIns="45720" rIns="91440" bIns="45720" rtlCol="0" anchor="b">
            <a:norm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425196" y="2185417"/>
            <a:ext cx="6418318" cy="3732425"/>
          </a:xfrm>
          <a:prstGeom prst="rect">
            <a:avLst/>
          </a:prstGeom>
        </p:spPr>
        <p:txBody>
          <a:bodyPr lIns="182880" rIns="182880">
            <a:noAutofit/>
          </a:bodyPr>
          <a:lstStyle>
            <a:lvl1pPr marL="342900" marR="0" indent="-304800" algn="l" defTabSz="685800" rtl="0" eaLnBrk="1" fontAlgn="auto" latinLnBrk="0" hangingPunct="1">
              <a:lnSpc>
                <a:spcPts val="1950"/>
              </a:lnSpc>
              <a:spcBef>
                <a:spcPts val="750"/>
              </a:spcBef>
              <a:spcAft>
                <a:spcPts val="0"/>
              </a:spcAft>
              <a:buClr>
                <a:srgbClr val="005BBB"/>
              </a:buClr>
              <a:buSzPct val="109000"/>
              <a:buFont typeface="Arial" charset="0"/>
              <a:buChar char="•"/>
              <a:tabLst/>
              <a:defRPr sz="1500" b="0" i="0" spc="-38" baseline="0">
                <a:solidFill>
                  <a:srgbClr val="828383"/>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6" name="Title Placeholder 12"/>
          <p:cNvSpPr>
            <a:spLocks noGrp="1"/>
          </p:cNvSpPr>
          <p:nvPr>
            <p:ph type="title" hasCustomPrompt="1"/>
          </p:nvPr>
        </p:nvSpPr>
        <p:spPr>
          <a:xfrm>
            <a:off x="425196" y="1316736"/>
            <a:ext cx="7886700" cy="868430"/>
          </a:xfrm>
          <a:prstGeom prst="rect">
            <a:avLst/>
          </a:prstGeom>
        </p:spPr>
        <p:txBody>
          <a:bodyPr vert="horz" lIns="91440" tIns="45720" rIns="91440" bIns="45720" rtlCol="0" anchor="b">
            <a:normAutofit/>
          </a:bodyPr>
          <a:lstStyle>
            <a:lvl1pPr>
              <a:defRPr b="0" baseline="0"/>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425197" y="2185416"/>
            <a:ext cx="7259240" cy="3848100"/>
          </a:xfrm>
          <a:prstGeom prst="rect">
            <a:avLst/>
          </a:prstGeom>
        </p:spPr>
        <p:txBody>
          <a:bodyPr/>
          <a:lstStyle>
            <a:lvl1pPr marL="0" indent="0">
              <a:lnSpc>
                <a:spcPts val="1725"/>
              </a:lnSpc>
              <a:buClr>
                <a:srgbClr val="005BBB"/>
              </a:buClr>
              <a:buFontTx/>
              <a:buNone/>
              <a:defRPr sz="1275" b="1">
                <a:solidFill>
                  <a:srgbClr val="005BBB"/>
                </a:solidFill>
                <a:latin typeface="Arial" charset="0"/>
                <a:ea typeface="Arial" charset="0"/>
                <a:cs typeface="Arial" charset="0"/>
              </a:defRPr>
            </a:lvl1pPr>
            <a:lvl2pPr marL="552450" indent="-209550">
              <a:lnSpc>
                <a:spcPts val="1725"/>
              </a:lnSpc>
              <a:buClr>
                <a:srgbClr val="005BBB"/>
              </a:buClr>
              <a:buFont typeface="Arial" charset="0"/>
              <a:buChar char="•"/>
              <a:tabLst/>
              <a:defRPr sz="1500">
                <a:solidFill>
                  <a:srgbClr val="828383"/>
                </a:solidFill>
                <a:latin typeface="Arial" charset="0"/>
                <a:ea typeface="Arial" charset="0"/>
                <a:cs typeface="Arial" charset="0"/>
              </a:defRPr>
            </a:lvl2pPr>
            <a:lvl3pPr marL="857250" marR="0" indent="-171450" algn="l" defTabSz="685800" rtl="0" eaLnBrk="1" fontAlgn="auto" latinLnBrk="0" hangingPunct="1">
              <a:lnSpc>
                <a:spcPts val="1725"/>
              </a:lnSpc>
              <a:spcBef>
                <a:spcPts val="375"/>
              </a:spcBef>
              <a:spcAft>
                <a:spcPts val="0"/>
              </a:spcAft>
              <a:buClr>
                <a:srgbClr val="005BBB"/>
              </a:buClr>
              <a:buSzTx/>
              <a:buFont typeface="LucidaGrande" charset="0"/>
              <a:buChar char="-"/>
              <a:tabLst>
                <a:tab pos="857250" algn="l"/>
              </a:tabLst>
              <a:defRPr sz="1500">
                <a:solidFill>
                  <a:srgbClr val="828383"/>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smtClean="0"/>
              <a:t>Third level</a:t>
            </a:r>
          </a:p>
        </p:txBody>
      </p:sp>
      <p:sp>
        <p:nvSpPr>
          <p:cNvPr id="5" name="Title Placeholder 12"/>
          <p:cNvSpPr>
            <a:spLocks noGrp="1"/>
          </p:cNvSpPr>
          <p:nvPr>
            <p:ph type="title" hasCustomPrompt="1"/>
          </p:nvPr>
        </p:nvSpPr>
        <p:spPr>
          <a:xfrm>
            <a:off x="425196" y="1316736"/>
            <a:ext cx="7886700" cy="868430"/>
          </a:xfrm>
          <a:prstGeom prst="rect">
            <a:avLst/>
          </a:prstGeom>
        </p:spPr>
        <p:txBody>
          <a:bodyPr vert="horz" lIns="91440" tIns="45720" rIns="91440" bIns="45720" rtlCol="0" anchor="b">
            <a:norm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rgbClr val="828383"/>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425196" y="1316736"/>
            <a:ext cx="3398729" cy="868430"/>
          </a:xfrm>
          <a:prstGeom prst="rect">
            <a:avLst/>
          </a:prstGeom>
        </p:spPr>
        <p:txBody>
          <a:bodyPr vert="horz" lIns="91440" tIns="45720" rIns="91440" bIns="45720" rtlCol="0" anchor="b">
            <a:normAutofit/>
          </a:bodyPr>
          <a:lstStyle>
            <a:lvl1pPr>
              <a:defRPr b="0"/>
            </a:lvl1pPr>
          </a:lstStyle>
          <a:p>
            <a:r>
              <a:rPr lang="en-US" dirty="0" smtClean="0"/>
              <a:t>Click to edit title</a:t>
            </a:r>
            <a:endParaRPr lang="en-US" dirty="0"/>
          </a:p>
        </p:txBody>
      </p:sp>
      <p:sp>
        <p:nvSpPr>
          <p:cNvPr id="6" name="Picture Placeholder 2"/>
          <p:cNvSpPr>
            <a:spLocks noGrp="1" noChangeAspect="1"/>
          </p:cNvSpPr>
          <p:nvPr>
            <p:ph type="pic" idx="13"/>
          </p:nvPr>
        </p:nvSpPr>
        <p:spPr>
          <a:xfrm>
            <a:off x="3823924" y="1049311"/>
            <a:ext cx="5320076" cy="5811864"/>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01479" y="0"/>
            <a:ext cx="877204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1800" dirty="0" smtClean="0">
                <a:latin typeface="Arial" charset="0"/>
              </a:rPr>
              <a:t>‘-</a:t>
            </a:r>
            <a:endParaRPr lang="en-US" sz="1800" dirty="0">
              <a:latin typeface="Arial" charset="0"/>
            </a:endParaRPr>
          </a:p>
        </p:txBody>
      </p:sp>
      <p:sp>
        <p:nvSpPr>
          <p:cNvPr id="8" name="Title 1"/>
          <p:cNvSpPr txBox="1">
            <a:spLocks/>
          </p:cNvSpPr>
          <p:nvPr userDrawn="1"/>
        </p:nvSpPr>
        <p:spPr>
          <a:xfrm>
            <a:off x="1534334" y="1023930"/>
            <a:ext cx="6418317"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3600" dirty="0">
              <a:latin typeface="Georgia" charset="0"/>
              <a:ea typeface="Georgia" charset="0"/>
              <a:cs typeface="Georgia" charset="0"/>
            </a:endParaRPr>
          </a:p>
        </p:txBody>
      </p:sp>
      <p:sp>
        <p:nvSpPr>
          <p:cNvPr id="9" name="Text Placeholder 2"/>
          <p:cNvSpPr txBox="1">
            <a:spLocks/>
          </p:cNvSpPr>
          <p:nvPr userDrawn="1"/>
        </p:nvSpPr>
        <p:spPr>
          <a:xfrm>
            <a:off x="1534334" y="2555889"/>
            <a:ext cx="6418317"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2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857"/>
            <a:ext cx="9141713" cy="6856284"/>
          </a:xfrm>
          <a:prstGeom prst="rect">
            <a:avLst/>
          </a:prstGeom>
        </p:spPr>
      </p:pic>
      <p:sp>
        <p:nvSpPr>
          <p:cNvPr id="12" name="Text Placeholder 11"/>
          <p:cNvSpPr>
            <a:spLocks noGrp="1"/>
          </p:cNvSpPr>
          <p:nvPr>
            <p:ph type="body" idx="1"/>
          </p:nvPr>
        </p:nvSpPr>
        <p:spPr>
          <a:xfrm>
            <a:off x="425196" y="2320111"/>
            <a:ext cx="7886700" cy="3813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425196" y="1316736"/>
            <a:ext cx="7886700" cy="868430"/>
          </a:xfrm>
          <a:prstGeom prst="rect">
            <a:avLst/>
          </a:prstGeom>
        </p:spPr>
        <p:txBody>
          <a:bodyPr vert="horz" lIns="91440" tIns="45720" rIns="91440" bIns="45720" rtlCol="0" anchor="b">
            <a:normAutofit/>
          </a:bodyPr>
          <a:lstStyle/>
          <a:p>
            <a:r>
              <a:rPr lang="en-US" dirty="0" smtClean="0"/>
              <a:t>Click to edit title</a:t>
            </a:r>
            <a:endParaRPr lang="en-US" dirty="0"/>
          </a:p>
        </p:txBody>
      </p:sp>
      <p:sp>
        <p:nvSpPr>
          <p:cNvPr id="11" name="Slide Number Placeholder 6"/>
          <p:cNvSpPr txBox="1">
            <a:spLocks/>
          </p:cNvSpPr>
          <p:nvPr userDrawn="1"/>
        </p:nvSpPr>
        <p:spPr>
          <a:xfrm>
            <a:off x="7546663" y="6240989"/>
            <a:ext cx="544068" cy="534516"/>
          </a:xfrm>
          <a:prstGeom prst="rect">
            <a:avLst/>
          </a:prstGeom>
        </p:spPr>
        <p:txBody>
          <a:bodyPr vert="horz" lIns="91440" tIns="45720" rIns="91440" bIns="4572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200" b="1" smtClean="0">
                <a:solidFill>
                  <a:srgbClr val="828383"/>
                </a:solidFill>
                <a:latin typeface="Arial" charset="0"/>
                <a:ea typeface="Arial" charset="0"/>
                <a:cs typeface="Arial" charset="0"/>
              </a:rPr>
              <a:pPr/>
              <a:t>‹#›</a:t>
            </a:fld>
            <a:endParaRPr lang="en-US" sz="1200" b="1" dirty="0">
              <a:solidFill>
                <a:srgbClr val="828383"/>
              </a:solidFill>
              <a:latin typeface="Arial" charset="0"/>
              <a:ea typeface="Arial" charset="0"/>
              <a:cs typeface="Arial" charset="0"/>
            </a:endParaRPr>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4325" y="350411"/>
            <a:ext cx="3528470" cy="261683"/>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895" r:id="rId5"/>
    <p:sldLayoutId id="2147483897" r:id="rId6"/>
    <p:sldLayoutId id="2147483907" r:id="rId7"/>
    <p:sldLayoutId id="2147483898" r:id="rId8"/>
    <p:sldLayoutId id="2147483900" r:id="rId9"/>
    <p:sldLayoutId id="2147483906" r:id="rId10"/>
    <p:sldLayoutId id="2147483902" r:id="rId11"/>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2250" b="0" kern="1200">
          <a:solidFill>
            <a:schemeClr val="tx2"/>
          </a:solidFill>
          <a:latin typeface="+mj-lt"/>
          <a:ea typeface="Georgia" charset="0"/>
          <a:cs typeface="Georgia" charset="0"/>
        </a:defRPr>
      </a:lvl1pPr>
    </p:titleStyle>
    <p:bodyStyle>
      <a:lvl1pPr marL="171450" indent="-171450" algn="l" defTabSz="685800" rtl="0" eaLnBrk="1" latinLnBrk="0" hangingPunct="1">
        <a:lnSpc>
          <a:spcPct val="90000"/>
        </a:lnSpc>
        <a:spcBef>
          <a:spcPts val="750"/>
        </a:spcBef>
        <a:buClr>
          <a:srgbClr val="005BBB"/>
        </a:buClr>
        <a:buFont typeface="Arial" panose="020B0604020202020204" pitchFamily="34" charset="0"/>
        <a:buChar char="•"/>
        <a:defRPr sz="1500" kern="1200" baseline="0">
          <a:solidFill>
            <a:srgbClr val="828383"/>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005BBB"/>
        </a:buClr>
        <a:buFont typeface="Arial" panose="020B0604020202020204" pitchFamily="34" charset="0"/>
        <a:buChar char="•"/>
        <a:defRPr sz="1500" kern="1200" baseline="0">
          <a:solidFill>
            <a:srgbClr val="828383"/>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005BBB"/>
        </a:buClr>
        <a:buFont typeface="LucidaGrande" charset="0"/>
        <a:buChar char="-"/>
        <a:defRPr sz="1350" kern="1200" baseline="0">
          <a:solidFill>
            <a:srgbClr val="828383"/>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userDrawn="1">
          <p15:clr>
            <a:srgbClr val="F26B43"/>
          </p15:clr>
        </p15:guide>
        <p15:guide id="2" pos="312" userDrawn="1">
          <p15:clr>
            <a:srgbClr val="F26B43"/>
          </p15:clr>
        </p15:guide>
        <p15:guide id="3" orient="horz" pos="4016" userDrawn="1">
          <p15:clr>
            <a:srgbClr val="F26B43"/>
          </p15:clr>
        </p15:guide>
        <p15:guide id="4" pos="5544" userDrawn="1">
          <p15:clr>
            <a:srgbClr val="F26B43"/>
          </p15:clr>
        </p15:guide>
        <p15:guide id="5" pos="216" userDrawn="1">
          <p15:clr>
            <a:srgbClr val="F26B43"/>
          </p15:clr>
        </p15:guide>
        <p15:guide id="6" pos="3348" userDrawn="1">
          <p15:clr>
            <a:srgbClr val="F26B43"/>
          </p15:clr>
        </p15:guide>
        <p15:guide id="7" pos="3528" userDrawn="1">
          <p15:clr>
            <a:srgbClr val="F26B43"/>
          </p15:clr>
        </p15:guide>
        <p15:guide id="8" pos="3384" userDrawn="1">
          <p15:clr>
            <a:srgbClr val="F26B43"/>
          </p15:clr>
        </p15:guide>
        <p15:guide id="9" orient="horz" pos="1848" userDrawn="1">
          <p15:clr>
            <a:srgbClr val="F26B43"/>
          </p15:clr>
        </p15:guide>
        <p15:guide id="10" orient="horz" pos="1896" userDrawn="1">
          <p15:clr>
            <a:srgbClr val="F26B43"/>
          </p15:clr>
        </p15:guide>
        <p15:guide id="11" orient="horz" pos="2880" userDrawn="1">
          <p15:clr>
            <a:srgbClr val="F26B43"/>
          </p15:clr>
        </p15:guide>
        <p15:guide id="12" orient="horz" pos="28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twitter.com/"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twitter.com/" TargetMode="Externa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93776" y="657958"/>
            <a:ext cx="4978908" cy="2386584"/>
          </a:xfrm>
        </p:spPr>
        <p:txBody>
          <a:bodyPr/>
          <a:lstStyle/>
          <a:p>
            <a:r>
              <a:rPr lang="en-US" dirty="0" smtClean="0"/>
              <a:t>UB Faculty Senate </a:t>
            </a:r>
            <a:r>
              <a:rPr lang="en-US" dirty="0" smtClean="0"/>
              <a:t/>
            </a:r>
            <a:br>
              <a:rPr lang="en-US" dirty="0" smtClean="0"/>
            </a:br>
            <a:r>
              <a:rPr lang="en-US" dirty="0" smtClean="0"/>
              <a:t>Social </a:t>
            </a:r>
            <a:r>
              <a:rPr lang="en-US" dirty="0" smtClean="0"/>
              <a:t>Media</a:t>
            </a:r>
            <a:endParaRPr lang="en-US" dirty="0"/>
          </a:p>
        </p:txBody>
      </p:sp>
      <p:sp>
        <p:nvSpPr>
          <p:cNvPr id="2" name="TextBox 1"/>
          <p:cNvSpPr txBox="1"/>
          <p:nvPr/>
        </p:nvSpPr>
        <p:spPr>
          <a:xfrm>
            <a:off x="1708428" y="3391721"/>
            <a:ext cx="5643596" cy="923330"/>
          </a:xfrm>
          <a:prstGeom prst="rect">
            <a:avLst/>
          </a:prstGeom>
          <a:noFill/>
        </p:spPr>
        <p:txBody>
          <a:bodyPr wrap="none" rtlCol="0">
            <a:spAutoFit/>
          </a:bodyPr>
          <a:lstStyle/>
          <a:p>
            <a:r>
              <a:rPr lang="en-US" dirty="0" smtClean="0">
                <a:solidFill>
                  <a:schemeClr val="bg1"/>
                </a:solidFill>
              </a:rPr>
              <a:t>By Caroline Lojacono</a:t>
            </a:r>
          </a:p>
          <a:p>
            <a:r>
              <a:rPr lang="en-US" dirty="0" smtClean="0">
                <a:solidFill>
                  <a:schemeClr val="bg1"/>
                </a:solidFill>
              </a:rPr>
              <a:t>Student Assistant in the Office of Shared Governance</a:t>
            </a:r>
          </a:p>
          <a:p>
            <a:r>
              <a:rPr lang="en-US" dirty="0" smtClean="0">
                <a:solidFill>
                  <a:schemeClr val="bg1"/>
                </a:solidFill>
              </a:rPr>
              <a:t>Sophomore, Biomedical Sciences</a:t>
            </a:r>
            <a:endParaRPr lang="en-US" dirty="0">
              <a:solidFill>
                <a:schemeClr val="bg1"/>
              </a:solidFill>
            </a:endParaRPr>
          </a:p>
        </p:txBody>
      </p:sp>
      <p:pic>
        <p:nvPicPr>
          <p:cNvPr id="1026" name="Picture 2" descr="Image result for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76" y="5145206"/>
            <a:ext cx="943613" cy="7677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49120" y="5227279"/>
            <a:ext cx="2652363" cy="646331"/>
          </a:xfrm>
          <a:prstGeom prst="rect">
            <a:avLst/>
          </a:prstGeom>
        </p:spPr>
        <p:txBody>
          <a:bodyPr wrap="square">
            <a:spAutoFit/>
          </a:bodyPr>
          <a:lstStyle/>
          <a:p>
            <a:r>
              <a:rPr lang="en-US" b="1" dirty="0">
                <a:solidFill>
                  <a:schemeClr val="bg1"/>
                </a:solidFill>
              </a:rPr>
              <a:t>@</a:t>
            </a:r>
            <a:r>
              <a:rPr lang="en-US" b="1" dirty="0" err="1">
                <a:solidFill>
                  <a:schemeClr val="bg1"/>
                </a:solidFill>
              </a:rPr>
              <a:t>UBFacultySenate</a:t>
            </a:r>
            <a:endParaRPr lang="en-US" b="1" dirty="0">
              <a:solidFill>
                <a:schemeClr val="bg1"/>
              </a:solidFill>
            </a:endParaRPr>
          </a:p>
          <a:p>
            <a:r>
              <a:rPr lang="en-US" b="1" dirty="0">
                <a:solidFill>
                  <a:schemeClr val="bg1"/>
                </a:solidFill>
              </a:rPr>
              <a:t>#</a:t>
            </a:r>
            <a:r>
              <a:rPr lang="en-US" b="1" dirty="0" err="1">
                <a:solidFill>
                  <a:schemeClr val="bg1"/>
                </a:solidFill>
              </a:rPr>
              <a:t>SharedGovernance</a:t>
            </a:r>
            <a:endParaRPr lang="en-US" b="1" dirty="0">
              <a:solidFill>
                <a:schemeClr val="bg1"/>
              </a:solidFill>
            </a:endParaRPr>
          </a:p>
        </p:txBody>
      </p:sp>
    </p:spTree>
    <p:extLst>
      <p:ext uri="{BB962C8B-B14F-4D97-AF65-F5344CB8AC3E}">
        <p14:creationId xmlns:p14="http://schemas.microsoft.com/office/powerpoint/2010/main" val="710778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173" y="1253153"/>
            <a:ext cx="3313140" cy="1842301"/>
          </a:xfrm>
        </p:spPr>
        <p:txBody>
          <a:bodyPr>
            <a:noAutofit/>
          </a:bodyPr>
          <a:lstStyle/>
          <a:p>
            <a:pPr marL="346075" indent="-346075">
              <a:lnSpc>
                <a:spcPct val="100000"/>
              </a:lnSpc>
            </a:pPr>
            <a:r>
              <a:rPr lang="en-US" sz="2200" dirty="0" smtClean="0"/>
              <a:t>3. You will have the opportunity </a:t>
            </a:r>
            <a:r>
              <a:rPr lang="en-US" sz="2200" dirty="0" smtClean="0"/>
              <a:t>to:</a:t>
            </a:r>
            <a:br>
              <a:rPr lang="en-US" sz="2200" dirty="0" smtClean="0"/>
            </a:br>
            <a:r>
              <a:rPr lang="en-US" sz="2200" dirty="0" smtClean="0"/>
              <a:t>•  provide feedback</a:t>
            </a:r>
            <a:br>
              <a:rPr lang="en-US" sz="2200" dirty="0" smtClean="0"/>
            </a:br>
            <a:r>
              <a:rPr lang="en-US" sz="2200" dirty="0" smtClean="0"/>
              <a:t>•  voice your opinion</a:t>
            </a:r>
            <a:br>
              <a:rPr lang="en-US" sz="2200" dirty="0" smtClean="0"/>
            </a:br>
            <a:r>
              <a:rPr lang="en-US" sz="2200" dirty="0" smtClean="0"/>
              <a:t>•  support </a:t>
            </a:r>
            <a:r>
              <a:rPr lang="en-US" sz="2200" dirty="0" smtClean="0"/>
              <a:t>our posts! </a:t>
            </a:r>
            <a:endParaRPr lang="en-US" sz="2200" dirty="0"/>
          </a:p>
        </p:txBody>
      </p:sp>
      <p:pic>
        <p:nvPicPr>
          <p:cNvPr id="7170" name="Picture 2" descr="Image result for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05" y="5698739"/>
            <a:ext cx="978312" cy="7959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05017" y="5830702"/>
            <a:ext cx="2428870" cy="646331"/>
          </a:xfrm>
          <a:prstGeom prst="rect">
            <a:avLst/>
          </a:prstGeom>
          <a:noFill/>
        </p:spPr>
        <p:txBody>
          <a:bodyPr wrap="none" rtlCol="0">
            <a:spAutoFit/>
          </a:bodyPr>
          <a:lstStyle/>
          <a:p>
            <a:r>
              <a:rPr lang="en-US" b="1" dirty="0" smtClean="0">
                <a:solidFill>
                  <a:schemeClr val="tx2"/>
                </a:solidFill>
              </a:rPr>
              <a:t>@</a:t>
            </a:r>
            <a:r>
              <a:rPr lang="en-US" b="1" dirty="0" err="1" smtClean="0">
                <a:solidFill>
                  <a:schemeClr val="tx2"/>
                </a:solidFill>
              </a:rPr>
              <a:t>UBFacultySenate</a:t>
            </a:r>
            <a:endParaRPr lang="en-US" b="1" dirty="0" smtClean="0">
              <a:solidFill>
                <a:schemeClr val="tx2"/>
              </a:solidFill>
            </a:endParaRPr>
          </a:p>
          <a:p>
            <a:r>
              <a:rPr lang="en-US" b="1" dirty="0" smtClean="0">
                <a:solidFill>
                  <a:schemeClr val="tx2"/>
                </a:solidFill>
              </a:rPr>
              <a:t>#</a:t>
            </a:r>
            <a:r>
              <a:rPr lang="en-US" b="1" dirty="0" err="1" smtClean="0">
                <a:solidFill>
                  <a:schemeClr val="tx2"/>
                </a:solidFill>
              </a:rPr>
              <a:t>SharedGovernance</a:t>
            </a:r>
            <a:endParaRPr lang="en-US" b="1" dirty="0">
              <a:solidFill>
                <a:schemeClr val="tx2"/>
              </a:solidFill>
            </a:endParaRPr>
          </a:p>
        </p:txBody>
      </p:sp>
      <p:pic>
        <p:nvPicPr>
          <p:cNvPr id="7" name="Picture 6"/>
          <p:cNvPicPr>
            <a:picLocks noChangeAspect="1"/>
          </p:cNvPicPr>
          <p:nvPr/>
        </p:nvPicPr>
        <p:blipFill>
          <a:blip r:embed="rId3"/>
          <a:stretch>
            <a:fillRect/>
          </a:stretch>
        </p:blipFill>
        <p:spPr>
          <a:xfrm>
            <a:off x="3733887" y="1400334"/>
            <a:ext cx="2209070" cy="3928563"/>
          </a:xfrm>
          <a:prstGeom prst="rect">
            <a:avLst/>
          </a:prstGeom>
        </p:spPr>
      </p:pic>
      <p:pic>
        <p:nvPicPr>
          <p:cNvPr id="8" name="Picture 7"/>
          <p:cNvPicPr>
            <a:picLocks noChangeAspect="1"/>
          </p:cNvPicPr>
          <p:nvPr/>
        </p:nvPicPr>
        <p:blipFill>
          <a:blip r:embed="rId4"/>
          <a:stretch>
            <a:fillRect/>
          </a:stretch>
        </p:blipFill>
        <p:spPr>
          <a:xfrm>
            <a:off x="6351825" y="1395196"/>
            <a:ext cx="2251140" cy="4003379"/>
          </a:xfrm>
          <a:prstGeom prst="rect">
            <a:avLst/>
          </a:prstGeom>
        </p:spPr>
      </p:pic>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727" y="1109709"/>
            <a:ext cx="7157593" cy="4182250"/>
          </a:xfrm>
        </p:spPr>
        <p:txBody>
          <a:bodyPr>
            <a:normAutofit fontScale="90000"/>
          </a:bodyPr>
          <a:lstStyle/>
          <a:p>
            <a:pPr>
              <a:lnSpc>
                <a:spcPct val="100000"/>
              </a:lnSpc>
            </a:pPr>
            <a:r>
              <a:rPr lang="en-US" sz="2700" dirty="0" smtClean="0"/>
              <a:t>To engage with us on Twitter</a:t>
            </a:r>
            <a:r>
              <a:rPr lang="en-US" sz="2700" dirty="0" smtClean="0"/>
              <a:t>:</a:t>
            </a:r>
            <a:br>
              <a:rPr lang="en-US" sz="2700" dirty="0" smtClean="0"/>
            </a:br>
            <a:r>
              <a:rPr lang="en-US" sz="2700" dirty="0" smtClean="0"/>
              <a:t/>
            </a:r>
            <a:br>
              <a:rPr lang="en-US" sz="2700" dirty="0" smtClean="0"/>
            </a:br>
            <a:r>
              <a:rPr lang="en-US" sz="2700" dirty="0" smtClean="0"/>
              <a:t>1. Log onto </a:t>
            </a:r>
            <a:r>
              <a:rPr lang="en-US" sz="2700" dirty="0" smtClean="0">
                <a:hlinkClick r:id="rId2"/>
              </a:rPr>
              <a:t>www.twitter.com</a:t>
            </a:r>
            <a:r>
              <a:rPr lang="en-US" sz="2700" dirty="0" smtClean="0"/>
              <a:t> or download </a:t>
            </a:r>
            <a:r>
              <a:rPr lang="en-US" sz="2700" dirty="0" smtClean="0"/>
              <a:t>the Twitter </a:t>
            </a:r>
            <a:r>
              <a:rPr lang="en-US" sz="2700" dirty="0" smtClean="0"/>
              <a:t>app on your </a:t>
            </a:r>
            <a:r>
              <a:rPr lang="en-US" sz="2700" dirty="0" smtClean="0"/>
              <a:t>phone</a:t>
            </a:r>
            <a:br>
              <a:rPr lang="en-US" sz="2700" dirty="0" smtClean="0"/>
            </a:br>
            <a:r>
              <a:rPr lang="en-US" sz="2700" dirty="0" smtClean="0"/>
              <a:t>2</a:t>
            </a:r>
            <a:r>
              <a:rPr lang="en-US" sz="2700" dirty="0" smtClean="0"/>
              <a:t>. Click “Sign up” to create an account or “Log in” if you already have an </a:t>
            </a:r>
            <a:r>
              <a:rPr lang="en-US" sz="2700" dirty="0" smtClean="0"/>
              <a:t>account </a:t>
            </a:r>
            <a:r>
              <a:rPr lang="en-US" sz="2700" dirty="0" smtClean="0"/>
              <a:t/>
            </a:r>
            <a:br>
              <a:rPr lang="en-US" sz="2700" dirty="0" smtClean="0"/>
            </a:br>
            <a:r>
              <a:rPr lang="en-US" sz="2700" dirty="0" smtClean="0"/>
              <a:t>3. Once you have an account, search @</a:t>
            </a:r>
            <a:r>
              <a:rPr lang="en-US" sz="2700" dirty="0" err="1" smtClean="0"/>
              <a:t>UBFacultySenate</a:t>
            </a:r>
            <a:r>
              <a:rPr lang="en-US" sz="2700" dirty="0" smtClean="0"/>
              <a:t> and click “</a:t>
            </a:r>
            <a:r>
              <a:rPr lang="en-US" sz="2700" dirty="0" smtClean="0"/>
              <a:t>Follow”</a:t>
            </a:r>
            <a:br>
              <a:rPr lang="en-US" sz="2700" dirty="0" smtClean="0"/>
            </a:br>
            <a:r>
              <a:rPr lang="en-US" sz="2700" dirty="0" smtClean="0"/>
              <a:t/>
            </a:r>
            <a:br>
              <a:rPr lang="en-US" sz="2700" dirty="0" smtClean="0"/>
            </a:br>
            <a:r>
              <a:rPr lang="en-US" sz="2700" dirty="0" smtClean="0"/>
              <a:t>Now you can retweet and mention us in your posts!</a:t>
            </a:r>
            <a:r>
              <a:rPr lang="en-US" dirty="0" smtClean="0"/>
              <a:t/>
            </a:r>
            <a:br>
              <a:rPr lang="en-US" dirty="0" smtClean="0"/>
            </a:br>
            <a:endParaRPr lang="en-US" dirty="0"/>
          </a:p>
        </p:txBody>
      </p:sp>
      <p:pic>
        <p:nvPicPr>
          <p:cNvPr id="8194" name="Picture 2" descr="Image result for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01" y="5638799"/>
            <a:ext cx="1007594" cy="8198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13895" y="5725541"/>
            <a:ext cx="2428870" cy="646331"/>
          </a:xfrm>
          <a:prstGeom prst="rect">
            <a:avLst/>
          </a:prstGeom>
          <a:noFill/>
        </p:spPr>
        <p:txBody>
          <a:bodyPr wrap="none" rtlCol="0">
            <a:spAutoFit/>
          </a:bodyPr>
          <a:lstStyle/>
          <a:p>
            <a:r>
              <a:rPr lang="en-US" b="1" dirty="0" smtClean="0">
                <a:solidFill>
                  <a:schemeClr val="tx2"/>
                </a:solidFill>
              </a:rPr>
              <a:t>@</a:t>
            </a:r>
            <a:r>
              <a:rPr lang="en-US" b="1" dirty="0" err="1" smtClean="0">
                <a:solidFill>
                  <a:schemeClr val="tx2"/>
                </a:solidFill>
              </a:rPr>
              <a:t>UBFacultySenate</a:t>
            </a:r>
            <a:endParaRPr lang="en-US" b="1" dirty="0" smtClean="0">
              <a:solidFill>
                <a:schemeClr val="tx2"/>
              </a:solidFill>
            </a:endParaRPr>
          </a:p>
          <a:p>
            <a:r>
              <a:rPr lang="en-US" b="1" dirty="0" smtClean="0">
                <a:solidFill>
                  <a:schemeClr val="tx2"/>
                </a:solidFill>
              </a:rPr>
              <a:t>#</a:t>
            </a:r>
            <a:r>
              <a:rPr lang="en-US" b="1" dirty="0" err="1" smtClean="0">
                <a:solidFill>
                  <a:schemeClr val="tx2"/>
                </a:solidFill>
              </a:rPr>
              <a:t>SharedGovernance</a:t>
            </a:r>
            <a:endParaRPr lang="en-US" b="1" dirty="0">
              <a:solidFill>
                <a:schemeClr val="tx2"/>
              </a:solidFill>
            </a:endParaRPr>
          </a:p>
        </p:txBody>
      </p:sp>
    </p:spTree>
    <p:extLst>
      <p:ext uri="{BB962C8B-B14F-4D97-AF65-F5344CB8AC3E}">
        <p14:creationId xmlns:p14="http://schemas.microsoft.com/office/powerpoint/2010/main" val="1728986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5384" y="1065397"/>
            <a:ext cx="2385369" cy="2946867"/>
          </a:xfrm>
        </p:spPr>
        <p:txBody>
          <a:bodyPr>
            <a:noAutofit/>
          </a:bodyPr>
          <a:lstStyle/>
          <a:p>
            <a:r>
              <a:rPr lang="en-US" sz="2400" dirty="0"/>
              <a:t>To engage with us on Twitter</a:t>
            </a:r>
            <a:r>
              <a:rPr lang="en-US" sz="2400" dirty="0" smtClean="0"/>
              <a:t>:</a:t>
            </a:r>
            <a:br>
              <a:rPr lang="en-US" sz="2400" dirty="0" smtClean="0"/>
            </a:br>
            <a:r>
              <a:rPr lang="en-US" sz="2400" dirty="0"/>
              <a:t/>
            </a:r>
            <a:br>
              <a:rPr lang="en-US" sz="2400" dirty="0"/>
            </a:br>
            <a:r>
              <a:rPr lang="en-US" sz="2400" dirty="0"/>
              <a:t>1. Log onto </a:t>
            </a:r>
            <a:r>
              <a:rPr lang="en-US" sz="2400" dirty="0">
                <a:hlinkClick r:id="rId2"/>
              </a:rPr>
              <a:t>www.twitter.com</a:t>
            </a:r>
            <a:r>
              <a:rPr lang="en-US" sz="2400" dirty="0"/>
              <a:t> or download the Twitter app on your </a:t>
            </a:r>
            <a:r>
              <a:rPr lang="en-US" sz="2400" dirty="0" smtClean="0"/>
              <a:t>phone</a:t>
            </a:r>
            <a:endParaRPr lang="en-US" sz="2800" dirty="0"/>
          </a:p>
        </p:txBody>
      </p:sp>
      <p:pic>
        <p:nvPicPr>
          <p:cNvPr id="4" name="Picture 3"/>
          <p:cNvPicPr>
            <a:picLocks noChangeAspect="1"/>
          </p:cNvPicPr>
          <p:nvPr/>
        </p:nvPicPr>
        <p:blipFill>
          <a:blip r:embed="rId3"/>
          <a:stretch>
            <a:fillRect/>
          </a:stretch>
        </p:blipFill>
        <p:spPr>
          <a:xfrm>
            <a:off x="3671577" y="1287748"/>
            <a:ext cx="1970283" cy="3503910"/>
          </a:xfrm>
          <a:prstGeom prst="rect">
            <a:avLst/>
          </a:prstGeom>
        </p:spPr>
      </p:pic>
      <p:pic>
        <p:nvPicPr>
          <p:cNvPr id="5" name="Picture 4"/>
          <p:cNvPicPr>
            <a:picLocks noChangeAspect="1"/>
          </p:cNvPicPr>
          <p:nvPr/>
        </p:nvPicPr>
        <p:blipFill>
          <a:blip r:embed="rId4"/>
          <a:stretch>
            <a:fillRect/>
          </a:stretch>
        </p:blipFill>
        <p:spPr>
          <a:xfrm>
            <a:off x="6174909" y="1287672"/>
            <a:ext cx="1970284" cy="3503910"/>
          </a:xfrm>
          <a:prstGeom prst="rect">
            <a:avLst/>
          </a:prstGeom>
        </p:spPr>
      </p:pic>
      <p:pic>
        <p:nvPicPr>
          <p:cNvPr id="16386" name="Picture 2" descr="Image result for twit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320" y="5793703"/>
            <a:ext cx="920387" cy="7488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42707" y="5896233"/>
            <a:ext cx="2428870" cy="646331"/>
          </a:xfrm>
          <a:prstGeom prst="rect">
            <a:avLst/>
          </a:prstGeom>
          <a:noFill/>
        </p:spPr>
        <p:txBody>
          <a:bodyPr wrap="none" rtlCol="0">
            <a:spAutoFit/>
          </a:bodyPr>
          <a:lstStyle/>
          <a:p>
            <a:r>
              <a:rPr lang="en-US" b="1" dirty="0" smtClean="0">
                <a:solidFill>
                  <a:schemeClr val="tx2"/>
                </a:solidFill>
              </a:rPr>
              <a:t>@</a:t>
            </a:r>
            <a:r>
              <a:rPr lang="en-US" b="1" dirty="0" err="1" smtClean="0">
                <a:solidFill>
                  <a:schemeClr val="tx2"/>
                </a:solidFill>
              </a:rPr>
              <a:t>UBFacultySenate</a:t>
            </a:r>
            <a:endParaRPr lang="en-US" b="1" dirty="0" smtClean="0">
              <a:solidFill>
                <a:schemeClr val="tx2"/>
              </a:solidFill>
            </a:endParaRPr>
          </a:p>
          <a:p>
            <a:r>
              <a:rPr lang="en-US" b="1" dirty="0" smtClean="0">
                <a:solidFill>
                  <a:schemeClr val="tx2"/>
                </a:solidFill>
              </a:rPr>
              <a:t>#</a:t>
            </a:r>
            <a:r>
              <a:rPr lang="en-US" b="1" dirty="0" err="1" smtClean="0">
                <a:solidFill>
                  <a:schemeClr val="tx2"/>
                </a:solidFill>
              </a:rPr>
              <a:t>SharedGovernance</a:t>
            </a:r>
            <a:endParaRPr lang="en-US" b="1" dirty="0">
              <a:solidFill>
                <a:schemeClr val="tx2"/>
              </a:solidFill>
            </a:endParaRPr>
          </a:p>
        </p:txBody>
      </p:sp>
    </p:spTree>
    <p:extLst>
      <p:ext uri="{BB962C8B-B14F-4D97-AF65-F5344CB8AC3E}">
        <p14:creationId xmlns:p14="http://schemas.microsoft.com/office/powerpoint/2010/main" val="4152884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618" y="1486524"/>
            <a:ext cx="2831207" cy="2692396"/>
          </a:xfrm>
        </p:spPr>
        <p:txBody>
          <a:bodyPr>
            <a:noAutofit/>
          </a:bodyPr>
          <a:lstStyle/>
          <a:p>
            <a:r>
              <a:rPr lang="en-US" sz="2400" dirty="0"/>
              <a:t>To engage with us on Twitter</a:t>
            </a:r>
            <a:r>
              <a:rPr lang="en-US" sz="2400" dirty="0" smtClean="0"/>
              <a:t>:</a:t>
            </a:r>
            <a:br>
              <a:rPr lang="en-US" sz="2400" dirty="0" smtClean="0"/>
            </a:br>
            <a:r>
              <a:rPr lang="en-US" sz="2400" dirty="0"/>
              <a:t/>
            </a:r>
            <a:br>
              <a:rPr lang="en-US" sz="2400" dirty="0"/>
            </a:br>
            <a:r>
              <a:rPr lang="en-US" sz="2400" dirty="0"/>
              <a:t>2. Click “Sign up” to create an account or “Log in” if you already have an </a:t>
            </a:r>
            <a:r>
              <a:rPr lang="en-US" sz="2400" dirty="0" smtClean="0"/>
              <a:t>account</a:t>
            </a:r>
            <a:endParaRPr lang="en-US" sz="2800" dirty="0"/>
          </a:p>
        </p:txBody>
      </p:sp>
      <p:pic>
        <p:nvPicPr>
          <p:cNvPr id="17410" name="Picture 2" descr="Image result for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012" y="5755091"/>
            <a:ext cx="913452" cy="7432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45464" y="5830853"/>
            <a:ext cx="2428870" cy="646331"/>
          </a:xfrm>
          <a:prstGeom prst="rect">
            <a:avLst/>
          </a:prstGeom>
          <a:noFill/>
        </p:spPr>
        <p:txBody>
          <a:bodyPr wrap="none" rtlCol="0">
            <a:spAutoFit/>
          </a:bodyPr>
          <a:lstStyle/>
          <a:p>
            <a:r>
              <a:rPr lang="en-US" b="1" dirty="0" smtClean="0">
                <a:solidFill>
                  <a:schemeClr val="tx2"/>
                </a:solidFill>
              </a:rPr>
              <a:t>@</a:t>
            </a:r>
            <a:r>
              <a:rPr lang="en-US" b="1" dirty="0" err="1" smtClean="0">
                <a:solidFill>
                  <a:schemeClr val="tx2"/>
                </a:solidFill>
              </a:rPr>
              <a:t>UBFacultySenate</a:t>
            </a:r>
            <a:endParaRPr lang="en-US" b="1" dirty="0" smtClean="0">
              <a:solidFill>
                <a:schemeClr val="tx2"/>
              </a:solidFill>
            </a:endParaRPr>
          </a:p>
          <a:p>
            <a:r>
              <a:rPr lang="en-US" b="1" dirty="0" smtClean="0">
                <a:solidFill>
                  <a:schemeClr val="tx2"/>
                </a:solidFill>
              </a:rPr>
              <a:t>#</a:t>
            </a:r>
            <a:r>
              <a:rPr lang="en-US" b="1" dirty="0" err="1" smtClean="0">
                <a:solidFill>
                  <a:schemeClr val="tx2"/>
                </a:solidFill>
              </a:rPr>
              <a:t>SharedGovernance</a:t>
            </a:r>
            <a:endParaRPr lang="en-US" b="1" dirty="0">
              <a:solidFill>
                <a:schemeClr val="tx2"/>
              </a:solidFill>
            </a:endParaRPr>
          </a:p>
        </p:txBody>
      </p:sp>
      <p:pic>
        <p:nvPicPr>
          <p:cNvPr id="6" name="Picture 5"/>
          <p:cNvPicPr>
            <a:picLocks noChangeAspect="1"/>
          </p:cNvPicPr>
          <p:nvPr/>
        </p:nvPicPr>
        <p:blipFill>
          <a:blip r:embed="rId3"/>
          <a:stretch>
            <a:fillRect/>
          </a:stretch>
        </p:blipFill>
        <p:spPr>
          <a:xfrm>
            <a:off x="3826104" y="1471230"/>
            <a:ext cx="1926626" cy="3426269"/>
          </a:xfrm>
          <a:prstGeom prst="rect">
            <a:avLst/>
          </a:prstGeom>
        </p:spPr>
      </p:pic>
      <p:pic>
        <p:nvPicPr>
          <p:cNvPr id="7" name="Picture 6"/>
          <p:cNvPicPr>
            <a:picLocks noChangeAspect="1"/>
          </p:cNvPicPr>
          <p:nvPr/>
        </p:nvPicPr>
        <p:blipFill>
          <a:blip r:embed="rId4"/>
          <a:stretch>
            <a:fillRect/>
          </a:stretch>
        </p:blipFill>
        <p:spPr>
          <a:xfrm>
            <a:off x="6304008" y="1471231"/>
            <a:ext cx="1926624" cy="3426268"/>
          </a:xfrm>
          <a:prstGeom prst="rect">
            <a:avLst/>
          </a:prstGeom>
        </p:spPr>
      </p:pic>
    </p:spTree>
    <p:extLst>
      <p:ext uri="{BB962C8B-B14F-4D97-AF65-F5344CB8AC3E}">
        <p14:creationId xmlns:p14="http://schemas.microsoft.com/office/powerpoint/2010/main" val="1893081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2063" y="1242874"/>
            <a:ext cx="3694982" cy="3713132"/>
          </a:xfrm>
        </p:spPr>
        <p:txBody>
          <a:bodyPr>
            <a:noAutofit/>
          </a:bodyPr>
          <a:lstStyle/>
          <a:p>
            <a:r>
              <a:rPr lang="en-US" sz="2400" dirty="0"/>
              <a:t>To engage with us on Twitter:</a:t>
            </a:r>
            <a:br>
              <a:rPr lang="en-US" sz="2400" dirty="0"/>
            </a:br>
            <a:r>
              <a:rPr lang="en-US" sz="2400" dirty="0" smtClean="0"/>
              <a:t/>
            </a:r>
            <a:br>
              <a:rPr lang="en-US" sz="2400" dirty="0" smtClean="0"/>
            </a:br>
            <a:r>
              <a:rPr lang="en-US" sz="2400" dirty="0"/>
              <a:t>3. Once you have an account, search @</a:t>
            </a:r>
            <a:r>
              <a:rPr lang="en-US" sz="2400" dirty="0" err="1"/>
              <a:t>UBFacultySenate</a:t>
            </a:r>
            <a:r>
              <a:rPr lang="en-US" sz="2400" dirty="0"/>
              <a:t> and click “Follow</a:t>
            </a:r>
            <a:r>
              <a:rPr lang="en-US" sz="2400" dirty="0" smtClean="0"/>
              <a:t>”</a:t>
            </a:r>
            <a:br>
              <a:rPr lang="en-US" sz="2400" dirty="0" smtClean="0"/>
            </a:br>
            <a:r>
              <a:rPr lang="en-US" sz="2400" dirty="0"/>
              <a:t/>
            </a:r>
            <a:br>
              <a:rPr lang="en-US" sz="2400" dirty="0"/>
            </a:br>
            <a:r>
              <a:rPr lang="en-US" sz="2400" dirty="0"/>
              <a:t>Now you can retweet and mention us in your posts</a:t>
            </a:r>
            <a:r>
              <a:rPr lang="en-US" sz="2400" dirty="0" smtClean="0"/>
              <a:t>!</a:t>
            </a:r>
            <a:br>
              <a:rPr lang="en-US" sz="2400" dirty="0" smtClean="0"/>
            </a:br>
            <a:endParaRPr lang="en-US" sz="2400" dirty="0"/>
          </a:p>
        </p:txBody>
      </p:sp>
      <p:pic>
        <p:nvPicPr>
          <p:cNvPr id="18434" name="Picture 2" descr="Image result for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21" y="5720379"/>
            <a:ext cx="985554" cy="8018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62975" y="5868819"/>
            <a:ext cx="2428870" cy="646331"/>
          </a:xfrm>
          <a:prstGeom prst="rect">
            <a:avLst/>
          </a:prstGeom>
          <a:noFill/>
        </p:spPr>
        <p:txBody>
          <a:bodyPr wrap="none" rtlCol="0">
            <a:spAutoFit/>
          </a:bodyPr>
          <a:lstStyle/>
          <a:p>
            <a:r>
              <a:rPr lang="en-US" b="1" dirty="0" smtClean="0">
                <a:solidFill>
                  <a:schemeClr val="tx2"/>
                </a:solidFill>
              </a:rPr>
              <a:t>@</a:t>
            </a:r>
            <a:r>
              <a:rPr lang="en-US" b="1" dirty="0" err="1" smtClean="0">
                <a:solidFill>
                  <a:schemeClr val="tx2"/>
                </a:solidFill>
              </a:rPr>
              <a:t>UBFacultySenate</a:t>
            </a:r>
            <a:endParaRPr lang="en-US" b="1" dirty="0" smtClean="0">
              <a:solidFill>
                <a:schemeClr val="tx2"/>
              </a:solidFill>
            </a:endParaRPr>
          </a:p>
          <a:p>
            <a:r>
              <a:rPr lang="en-US" b="1" dirty="0" smtClean="0">
                <a:solidFill>
                  <a:schemeClr val="tx2"/>
                </a:solidFill>
              </a:rPr>
              <a:t>#</a:t>
            </a:r>
            <a:r>
              <a:rPr lang="en-US" b="1" dirty="0" err="1" smtClean="0">
                <a:solidFill>
                  <a:schemeClr val="tx2"/>
                </a:solidFill>
              </a:rPr>
              <a:t>SharedGovernance</a:t>
            </a:r>
            <a:endParaRPr lang="en-US" b="1" dirty="0">
              <a:solidFill>
                <a:schemeClr val="tx2"/>
              </a:solidFill>
            </a:endParaRPr>
          </a:p>
        </p:txBody>
      </p:sp>
      <p:pic>
        <p:nvPicPr>
          <p:cNvPr id="6" name="Picture 5"/>
          <p:cNvPicPr>
            <a:picLocks noChangeAspect="1"/>
          </p:cNvPicPr>
          <p:nvPr/>
        </p:nvPicPr>
        <p:blipFill>
          <a:blip r:embed="rId3"/>
          <a:stretch>
            <a:fillRect/>
          </a:stretch>
        </p:blipFill>
        <p:spPr>
          <a:xfrm>
            <a:off x="5024423" y="1242873"/>
            <a:ext cx="2468329" cy="4389623"/>
          </a:xfrm>
          <a:prstGeom prst="rect">
            <a:avLst/>
          </a:prstGeom>
        </p:spPr>
      </p:pic>
    </p:spTree>
    <p:extLst>
      <p:ext uri="{BB962C8B-B14F-4D97-AF65-F5344CB8AC3E}">
        <p14:creationId xmlns:p14="http://schemas.microsoft.com/office/powerpoint/2010/main" val="2169228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780303" y="1962746"/>
            <a:ext cx="7422664" cy="2582621"/>
          </a:xfrm>
        </p:spPr>
        <p:txBody>
          <a:bodyPr/>
          <a:lstStyle/>
          <a:p>
            <a:r>
              <a:rPr lang="en-US" sz="2400" dirty="0" smtClean="0">
                <a:solidFill>
                  <a:schemeClr val="tx2"/>
                </a:solidFill>
              </a:rPr>
              <a:t>Word/phrase preceded by a hash or pound sign (#) and used to identify messages on a specific topic</a:t>
            </a:r>
          </a:p>
          <a:p>
            <a:r>
              <a:rPr lang="en-US" sz="2400" dirty="0" smtClean="0">
                <a:solidFill>
                  <a:schemeClr val="tx2"/>
                </a:solidFill>
              </a:rPr>
              <a:t>Key way that we search for content on social media</a:t>
            </a:r>
          </a:p>
          <a:p>
            <a:r>
              <a:rPr lang="en-US" sz="2400" dirty="0" smtClean="0">
                <a:solidFill>
                  <a:schemeClr val="tx2"/>
                </a:solidFill>
              </a:rPr>
              <a:t>Using the right hashtag helps us filter through millions of posts</a:t>
            </a:r>
          </a:p>
          <a:p>
            <a:r>
              <a:rPr lang="en-US" sz="2400" dirty="0" smtClean="0">
                <a:solidFill>
                  <a:schemeClr val="tx2"/>
                </a:solidFill>
              </a:rPr>
              <a:t>Helps to group conversations together so it is easier to find things that are relevant to us</a:t>
            </a:r>
          </a:p>
        </p:txBody>
      </p:sp>
      <p:sp>
        <p:nvSpPr>
          <p:cNvPr id="3" name="Title 2"/>
          <p:cNvSpPr>
            <a:spLocks noGrp="1"/>
          </p:cNvSpPr>
          <p:nvPr>
            <p:ph type="title"/>
          </p:nvPr>
        </p:nvSpPr>
        <p:spPr>
          <a:xfrm>
            <a:off x="425196" y="1166554"/>
            <a:ext cx="7886700" cy="631095"/>
          </a:xfrm>
        </p:spPr>
        <p:txBody>
          <a:bodyPr>
            <a:normAutofit/>
          </a:bodyPr>
          <a:lstStyle/>
          <a:p>
            <a:r>
              <a:rPr lang="en-US" sz="3200" dirty="0" smtClean="0"/>
              <a:t>#Hashtags</a:t>
            </a:r>
            <a:endParaRPr lang="en-US" sz="3200" dirty="0"/>
          </a:p>
        </p:txBody>
      </p:sp>
      <p:pic>
        <p:nvPicPr>
          <p:cNvPr id="9218" name="Picture 2" descr="Image result for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55" y="5652252"/>
            <a:ext cx="969919" cy="7891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42874" y="5723666"/>
            <a:ext cx="2428870" cy="646331"/>
          </a:xfrm>
          <a:prstGeom prst="rect">
            <a:avLst/>
          </a:prstGeom>
          <a:noFill/>
        </p:spPr>
        <p:txBody>
          <a:bodyPr wrap="none" rtlCol="0">
            <a:spAutoFit/>
          </a:bodyPr>
          <a:lstStyle/>
          <a:p>
            <a:r>
              <a:rPr lang="en-US" b="1" dirty="0" smtClean="0">
                <a:solidFill>
                  <a:schemeClr val="tx2"/>
                </a:solidFill>
              </a:rPr>
              <a:t>@</a:t>
            </a:r>
            <a:r>
              <a:rPr lang="en-US" b="1" dirty="0" err="1" smtClean="0">
                <a:solidFill>
                  <a:schemeClr val="tx2"/>
                </a:solidFill>
              </a:rPr>
              <a:t>UBFacultySenate</a:t>
            </a:r>
            <a:endParaRPr lang="en-US" b="1" dirty="0" smtClean="0">
              <a:solidFill>
                <a:schemeClr val="tx2"/>
              </a:solidFill>
            </a:endParaRPr>
          </a:p>
          <a:p>
            <a:r>
              <a:rPr lang="en-US" b="1" dirty="0" smtClean="0">
                <a:solidFill>
                  <a:schemeClr val="tx2"/>
                </a:solidFill>
              </a:rPr>
              <a:t>#</a:t>
            </a:r>
            <a:r>
              <a:rPr lang="en-US" b="1" dirty="0" err="1" smtClean="0">
                <a:solidFill>
                  <a:schemeClr val="tx2"/>
                </a:solidFill>
              </a:rPr>
              <a:t>SharedGovernance</a:t>
            </a:r>
            <a:endParaRPr lang="en-US" b="1" dirty="0">
              <a:solidFill>
                <a:schemeClr val="tx2"/>
              </a:solidFill>
            </a:endParaRPr>
          </a:p>
        </p:txBody>
      </p:sp>
    </p:spTree>
    <p:extLst>
      <p:ext uri="{BB962C8B-B14F-4D97-AF65-F5344CB8AC3E}">
        <p14:creationId xmlns:p14="http://schemas.microsoft.com/office/powerpoint/2010/main" val="1643890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4792" y="1109709"/>
            <a:ext cx="6694695" cy="954151"/>
          </a:xfrm>
        </p:spPr>
        <p:txBody>
          <a:bodyPr>
            <a:noAutofit/>
          </a:bodyPr>
          <a:lstStyle/>
          <a:p>
            <a:r>
              <a:rPr lang="en-US" sz="3200" dirty="0" smtClean="0"/>
              <a:t>What are some important UB Faculty Senate hashtags?</a:t>
            </a:r>
            <a:endParaRPr lang="en-US" sz="3200" dirty="0"/>
          </a:p>
        </p:txBody>
      </p:sp>
      <p:pic>
        <p:nvPicPr>
          <p:cNvPr id="10242" name="Picture 2" descr="Image result for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363" y="5608152"/>
            <a:ext cx="1017756" cy="8280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07119" y="5699028"/>
            <a:ext cx="2428870" cy="646331"/>
          </a:xfrm>
          <a:prstGeom prst="rect">
            <a:avLst/>
          </a:prstGeom>
          <a:noFill/>
        </p:spPr>
        <p:txBody>
          <a:bodyPr wrap="none" rtlCol="0">
            <a:spAutoFit/>
          </a:bodyPr>
          <a:lstStyle/>
          <a:p>
            <a:r>
              <a:rPr lang="en-US" b="1" dirty="0" smtClean="0">
                <a:solidFill>
                  <a:schemeClr val="tx2"/>
                </a:solidFill>
              </a:rPr>
              <a:t>@</a:t>
            </a:r>
            <a:r>
              <a:rPr lang="en-US" b="1" dirty="0" err="1" smtClean="0">
                <a:solidFill>
                  <a:schemeClr val="tx2"/>
                </a:solidFill>
              </a:rPr>
              <a:t>UBFacultySenate</a:t>
            </a:r>
            <a:endParaRPr lang="en-US" b="1" dirty="0" smtClean="0">
              <a:solidFill>
                <a:schemeClr val="tx2"/>
              </a:solidFill>
            </a:endParaRPr>
          </a:p>
          <a:p>
            <a:r>
              <a:rPr lang="en-US" b="1" dirty="0" smtClean="0">
                <a:solidFill>
                  <a:schemeClr val="tx2"/>
                </a:solidFill>
              </a:rPr>
              <a:t>#</a:t>
            </a:r>
            <a:r>
              <a:rPr lang="en-US" b="1" dirty="0" err="1" smtClean="0">
                <a:solidFill>
                  <a:schemeClr val="tx2"/>
                </a:solidFill>
              </a:rPr>
              <a:t>SharedGovernance</a:t>
            </a:r>
            <a:endParaRPr lang="en-US" b="1" dirty="0">
              <a:solidFill>
                <a:schemeClr val="tx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281617507"/>
              </p:ext>
            </p:extLst>
          </p:nvPr>
        </p:nvGraphicFramePr>
        <p:xfrm>
          <a:off x="1342874" y="2218378"/>
          <a:ext cx="6336310" cy="3080738"/>
        </p:xfrm>
        <a:graphic>
          <a:graphicData uri="http://schemas.openxmlformats.org/drawingml/2006/table">
            <a:tbl>
              <a:tblPr firstRow="1" bandRow="1">
                <a:tableStyleId>{5C22544A-7EE6-4342-B048-85BDC9FD1C3A}</a:tableStyleId>
              </a:tblPr>
              <a:tblGrid>
                <a:gridCol w="2489023"/>
                <a:gridCol w="3847287"/>
              </a:tblGrid>
              <a:tr h="319828">
                <a:tc>
                  <a:txBody>
                    <a:bodyPr/>
                    <a:lstStyle/>
                    <a:p>
                      <a:r>
                        <a:rPr lang="en-US" dirty="0" smtClean="0"/>
                        <a:t>Hashtag</a:t>
                      </a:r>
                      <a:endParaRPr lang="en-US" dirty="0"/>
                    </a:p>
                  </a:txBody>
                  <a:tcPr/>
                </a:tc>
                <a:tc>
                  <a:txBody>
                    <a:bodyPr/>
                    <a:lstStyle/>
                    <a:p>
                      <a:r>
                        <a:rPr lang="en-US" dirty="0" smtClean="0"/>
                        <a:t>Description</a:t>
                      </a:r>
                      <a:endParaRPr lang="en-US" dirty="0"/>
                    </a:p>
                  </a:txBody>
                  <a:tcPr/>
                </a:tc>
              </a:tr>
              <a:tr h="55764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kern="1200" dirty="0" smtClean="0">
                          <a:solidFill>
                            <a:schemeClr val="tx2"/>
                          </a:solidFill>
                          <a:latin typeface="+mn-lt"/>
                          <a:ea typeface="+mn-ea"/>
                          <a:cs typeface="+mn-cs"/>
                        </a:rPr>
                        <a:t>#</a:t>
                      </a:r>
                      <a:r>
                        <a:rPr lang="en-US" sz="1400" kern="1200" dirty="0" err="1" smtClean="0">
                          <a:solidFill>
                            <a:schemeClr val="tx2"/>
                          </a:solidFill>
                          <a:latin typeface="+mn-lt"/>
                          <a:ea typeface="+mn-ea"/>
                          <a:cs typeface="+mn-cs"/>
                        </a:rPr>
                        <a:t>UBuffalo</a:t>
                      </a:r>
                      <a:endParaRPr lang="en-US" sz="1400" kern="1200" dirty="0">
                        <a:solidFill>
                          <a:schemeClr val="tx2"/>
                        </a:solidFill>
                        <a:latin typeface="+mn-lt"/>
                        <a:ea typeface="+mn-ea"/>
                        <a:cs typeface="+mn-cs"/>
                      </a:endParaRPr>
                    </a:p>
                  </a:txBody>
                  <a:tcPr/>
                </a:tc>
                <a:tc>
                  <a:txBody>
                    <a:bodyPr/>
                    <a:lstStyle/>
                    <a:p>
                      <a:r>
                        <a:rPr lang="en-US" sz="1400" dirty="0" smtClean="0">
                          <a:solidFill>
                            <a:schemeClr val="tx2"/>
                          </a:solidFill>
                        </a:rPr>
                        <a:t>Official UB hashtag to engage other official UB accounts</a:t>
                      </a:r>
                      <a:endParaRPr lang="en-US" dirty="0"/>
                    </a:p>
                  </a:txBody>
                  <a:tcPr/>
                </a:tc>
              </a:tr>
              <a:tr h="78726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a:t>
                      </a:r>
                      <a:r>
                        <a:rPr lang="en-US" sz="1400" dirty="0" err="1" smtClean="0">
                          <a:solidFill>
                            <a:schemeClr val="tx2"/>
                          </a:solidFill>
                        </a:rPr>
                        <a:t>SharedGovernance</a:t>
                      </a:r>
                      <a:endParaRPr 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Use to group Shared Governance events involving the UB Faculty Senate and Professional Staff Senate</a:t>
                      </a:r>
                      <a:endParaRPr lang="en-US" dirty="0"/>
                    </a:p>
                  </a:txBody>
                  <a:tcPr/>
                </a:tc>
              </a:tr>
              <a:tr h="101689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#TTHM</a:t>
                      </a:r>
                    </a:p>
                    <a:p>
                      <a:endParaRPr 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“The Take Home Message”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“Pearls” of wisdom from speakers. Four things that you can remember a month from now.</a:t>
                      </a:r>
                      <a:endParaRPr lang="en-US" dirty="0"/>
                    </a:p>
                  </a:txBody>
                  <a:tcPr/>
                </a:tc>
              </a:tr>
              <a:tr h="399102">
                <a:tc>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Any other key words in your tweets!</a:t>
                      </a:r>
                      <a:endParaRPr lang="en-US" dirty="0"/>
                    </a:p>
                  </a:txBody>
                  <a:tcPr/>
                </a:tc>
              </a:tr>
            </a:tbl>
          </a:graphicData>
        </a:graphic>
      </p:graphicFrame>
    </p:spTree>
    <p:extLst>
      <p:ext uri="{BB962C8B-B14F-4D97-AF65-F5344CB8AC3E}">
        <p14:creationId xmlns:p14="http://schemas.microsoft.com/office/powerpoint/2010/main" val="3011229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7149" y="1015686"/>
            <a:ext cx="2376570" cy="868430"/>
          </a:xfrm>
        </p:spPr>
        <p:txBody>
          <a:bodyPr>
            <a:normAutofit/>
          </a:bodyPr>
          <a:lstStyle/>
          <a:p>
            <a:r>
              <a:rPr lang="en-US" sz="3200" dirty="0" smtClean="0"/>
              <a:t>#</a:t>
            </a:r>
            <a:r>
              <a:rPr lang="en-US" sz="3200" dirty="0" err="1" smtClean="0"/>
              <a:t>UBuffalo</a:t>
            </a:r>
            <a:endParaRPr lang="en-US" sz="3200" dirty="0"/>
          </a:p>
        </p:txBody>
      </p:sp>
      <p:pic>
        <p:nvPicPr>
          <p:cNvPr id="4" name="Picture 3"/>
          <p:cNvPicPr>
            <a:picLocks noChangeAspect="1"/>
          </p:cNvPicPr>
          <p:nvPr/>
        </p:nvPicPr>
        <p:blipFill>
          <a:blip r:embed="rId2"/>
          <a:stretch>
            <a:fillRect/>
          </a:stretch>
        </p:blipFill>
        <p:spPr>
          <a:xfrm>
            <a:off x="3488727" y="1328455"/>
            <a:ext cx="2321683" cy="4128831"/>
          </a:xfrm>
          <a:prstGeom prst="rect">
            <a:avLst/>
          </a:prstGeom>
        </p:spPr>
      </p:pic>
      <p:pic>
        <p:nvPicPr>
          <p:cNvPr id="19458" name="Picture 2" descr="Image result for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833" y="5623914"/>
            <a:ext cx="1009408" cy="8212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23607" y="5711394"/>
            <a:ext cx="2428870" cy="646331"/>
          </a:xfrm>
          <a:prstGeom prst="rect">
            <a:avLst/>
          </a:prstGeom>
          <a:noFill/>
        </p:spPr>
        <p:txBody>
          <a:bodyPr wrap="none" rtlCol="0">
            <a:spAutoFit/>
          </a:bodyPr>
          <a:lstStyle/>
          <a:p>
            <a:r>
              <a:rPr lang="en-US" b="1" dirty="0" smtClean="0">
                <a:solidFill>
                  <a:schemeClr val="tx2"/>
                </a:solidFill>
              </a:rPr>
              <a:t>@</a:t>
            </a:r>
            <a:r>
              <a:rPr lang="en-US" b="1" dirty="0" err="1" smtClean="0">
                <a:solidFill>
                  <a:schemeClr val="tx2"/>
                </a:solidFill>
              </a:rPr>
              <a:t>UBFacultySenate</a:t>
            </a:r>
            <a:endParaRPr lang="en-US" b="1" dirty="0" smtClean="0">
              <a:solidFill>
                <a:schemeClr val="tx2"/>
              </a:solidFill>
            </a:endParaRPr>
          </a:p>
          <a:p>
            <a:r>
              <a:rPr lang="en-US" b="1" dirty="0" smtClean="0">
                <a:solidFill>
                  <a:schemeClr val="tx2"/>
                </a:solidFill>
              </a:rPr>
              <a:t>#</a:t>
            </a:r>
            <a:r>
              <a:rPr lang="en-US" b="1" dirty="0" err="1" smtClean="0">
                <a:solidFill>
                  <a:schemeClr val="tx2"/>
                </a:solidFill>
              </a:rPr>
              <a:t>SharedGovernance</a:t>
            </a:r>
            <a:endParaRPr lang="en-US" b="1" dirty="0">
              <a:solidFill>
                <a:schemeClr val="tx2"/>
              </a:solidFill>
            </a:endParaRPr>
          </a:p>
        </p:txBody>
      </p:sp>
    </p:spTree>
    <p:extLst>
      <p:ext uri="{BB962C8B-B14F-4D97-AF65-F5344CB8AC3E}">
        <p14:creationId xmlns:p14="http://schemas.microsoft.com/office/powerpoint/2010/main" val="1896642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5889" y="757177"/>
            <a:ext cx="7886700" cy="868430"/>
          </a:xfrm>
        </p:spPr>
        <p:txBody>
          <a:bodyPr>
            <a:normAutofit/>
          </a:bodyPr>
          <a:lstStyle/>
          <a:p>
            <a:r>
              <a:rPr lang="en-US" sz="3200" dirty="0" smtClean="0"/>
              <a:t>#</a:t>
            </a:r>
            <a:r>
              <a:rPr lang="en-US" sz="3200" dirty="0" err="1" smtClean="0"/>
              <a:t>SharedGovernance</a:t>
            </a:r>
            <a:endParaRPr lang="en-US" sz="3200" dirty="0"/>
          </a:p>
        </p:txBody>
      </p:sp>
      <p:pic>
        <p:nvPicPr>
          <p:cNvPr id="20482" name="Picture 2" descr="Image result for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910" y="5737527"/>
            <a:ext cx="990460" cy="805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27370" y="5817298"/>
            <a:ext cx="2428870" cy="646331"/>
          </a:xfrm>
          <a:prstGeom prst="rect">
            <a:avLst/>
          </a:prstGeom>
          <a:noFill/>
        </p:spPr>
        <p:txBody>
          <a:bodyPr wrap="none" rtlCol="0">
            <a:spAutoFit/>
          </a:bodyPr>
          <a:lstStyle/>
          <a:p>
            <a:r>
              <a:rPr lang="en-US" b="1" dirty="0" smtClean="0">
                <a:solidFill>
                  <a:schemeClr val="tx2"/>
                </a:solidFill>
              </a:rPr>
              <a:t>@</a:t>
            </a:r>
            <a:r>
              <a:rPr lang="en-US" b="1" dirty="0" err="1" smtClean="0">
                <a:solidFill>
                  <a:schemeClr val="tx2"/>
                </a:solidFill>
              </a:rPr>
              <a:t>UBFacultySenate</a:t>
            </a:r>
            <a:endParaRPr lang="en-US" b="1" dirty="0" smtClean="0">
              <a:solidFill>
                <a:schemeClr val="tx2"/>
              </a:solidFill>
            </a:endParaRPr>
          </a:p>
          <a:p>
            <a:r>
              <a:rPr lang="en-US" b="1" dirty="0" smtClean="0">
                <a:solidFill>
                  <a:schemeClr val="tx2"/>
                </a:solidFill>
              </a:rPr>
              <a:t>#</a:t>
            </a:r>
            <a:r>
              <a:rPr lang="en-US" b="1" dirty="0" err="1" smtClean="0">
                <a:solidFill>
                  <a:schemeClr val="tx2"/>
                </a:solidFill>
              </a:rPr>
              <a:t>SharedGovernance</a:t>
            </a:r>
            <a:endParaRPr lang="en-US" b="1" dirty="0">
              <a:solidFill>
                <a:schemeClr val="tx2"/>
              </a:solidFill>
            </a:endParaRPr>
          </a:p>
        </p:txBody>
      </p:sp>
      <p:pic>
        <p:nvPicPr>
          <p:cNvPr id="5" name="Picture 4"/>
          <p:cNvPicPr>
            <a:picLocks noChangeAspect="1"/>
          </p:cNvPicPr>
          <p:nvPr/>
        </p:nvPicPr>
        <p:blipFill>
          <a:blip r:embed="rId3"/>
          <a:stretch>
            <a:fillRect/>
          </a:stretch>
        </p:blipFill>
        <p:spPr>
          <a:xfrm>
            <a:off x="3656240" y="1664259"/>
            <a:ext cx="2256054" cy="4012117"/>
          </a:xfrm>
          <a:prstGeom prst="rect">
            <a:avLst/>
          </a:prstGeom>
        </p:spPr>
      </p:pic>
    </p:spTree>
    <p:extLst>
      <p:ext uri="{BB962C8B-B14F-4D97-AF65-F5344CB8AC3E}">
        <p14:creationId xmlns:p14="http://schemas.microsoft.com/office/powerpoint/2010/main" val="97062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4879" y="1170648"/>
            <a:ext cx="1886178" cy="640187"/>
          </a:xfrm>
        </p:spPr>
        <p:txBody>
          <a:bodyPr>
            <a:normAutofit/>
          </a:bodyPr>
          <a:lstStyle/>
          <a:p>
            <a:r>
              <a:rPr lang="en-US" sz="3200" dirty="0" smtClean="0"/>
              <a:t>#TTHM</a:t>
            </a:r>
            <a:endParaRPr lang="en-US" sz="3200" dirty="0"/>
          </a:p>
        </p:txBody>
      </p:sp>
      <p:pic>
        <p:nvPicPr>
          <p:cNvPr id="21506" name="Picture 2" descr="Image result for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07" y="5650292"/>
            <a:ext cx="998412" cy="8123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063" y="5733298"/>
            <a:ext cx="2428870" cy="646331"/>
          </a:xfrm>
          <a:prstGeom prst="rect">
            <a:avLst/>
          </a:prstGeom>
          <a:noFill/>
        </p:spPr>
        <p:txBody>
          <a:bodyPr wrap="none" rtlCol="0">
            <a:spAutoFit/>
          </a:bodyPr>
          <a:lstStyle/>
          <a:p>
            <a:r>
              <a:rPr lang="en-US" b="1" dirty="0" smtClean="0">
                <a:solidFill>
                  <a:schemeClr val="tx2"/>
                </a:solidFill>
              </a:rPr>
              <a:t>@</a:t>
            </a:r>
            <a:r>
              <a:rPr lang="en-US" b="1" dirty="0" err="1" smtClean="0">
                <a:solidFill>
                  <a:schemeClr val="tx2"/>
                </a:solidFill>
              </a:rPr>
              <a:t>UBFacultySenate</a:t>
            </a:r>
            <a:endParaRPr lang="en-US" b="1" dirty="0" smtClean="0">
              <a:solidFill>
                <a:schemeClr val="tx2"/>
              </a:solidFill>
            </a:endParaRPr>
          </a:p>
          <a:p>
            <a:r>
              <a:rPr lang="en-US" b="1" dirty="0" smtClean="0">
                <a:solidFill>
                  <a:schemeClr val="tx2"/>
                </a:solidFill>
              </a:rPr>
              <a:t>#</a:t>
            </a:r>
            <a:r>
              <a:rPr lang="en-US" b="1" dirty="0" err="1" smtClean="0">
                <a:solidFill>
                  <a:schemeClr val="tx2"/>
                </a:solidFill>
              </a:rPr>
              <a:t>SharedGovernance</a:t>
            </a:r>
            <a:endParaRPr lang="en-US" b="1" dirty="0">
              <a:solidFill>
                <a:schemeClr val="tx2"/>
              </a:solidFill>
            </a:endParaRPr>
          </a:p>
        </p:txBody>
      </p:sp>
      <p:pic>
        <p:nvPicPr>
          <p:cNvPr id="6" name="Picture 5"/>
          <p:cNvPicPr>
            <a:picLocks noChangeAspect="1"/>
          </p:cNvPicPr>
          <p:nvPr/>
        </p:nvPicPr>
        <p:blipFill>
          <a:blip r:embed="rId3"/>
          <a:stretch>
            <a:fillRect/>
          </a:stretch>
        </p:blipFill>
        <p:spPr>
          <a:xfrm>
            <a:off x="3098790" y="1277677"/>
            <a:ext cx="2467509" cy="4388165"/>
          </a:xfrm>
          <a:prstGeom prst="rect">
            <a:avLst/>
          </a:prstGeom>
        </p:spPr>
      </p:pic>
    </p:spTree>
    <p:extLst>
      <p:ext uri="{BB962C8B-B14F-4D97-AF65-F5344CB8AC3E}">
        <p14:creationId xmlns:p14="http://schemas.microsoft.com/office/powerpoint/2010/main" val="1053754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25195" y="2041865"/>
            <a:ext cx="7245112" cy="2050742"/>
          </a:xfrm>
        </p:spPr>
        <p:txBody>
          <a:bodyPr/>
          <a:lstStyle/>
          <a:p>
            <a:r>
              <a:rPr lang="en-US" sz="2400" dirty="0" smtClean="0">
                <a:solidFill>
                  <a:schemeClr val="accent1"/>
                </a:solidFill>
              </a:rPr>
              <a:t>Use of social media for communication and education</a:t>
            </a:r>
          </a:p>
          <a:p>
            <a:r>
              <a:rPr lang="en-US" sz="2400" dirty="0" smtClean="0">
                <a:solidFill>
                  <a:schemeClr val="accent1"/>
                </a:solidFill>
              </a:rPr>
              <a:t>Web-based applications that allow for exchange of information and ideas</a:t>
            </a:r>
          </a:p>
          <a:p>
            <a:r>
              <a:rPr lang="en-US" sz="2400" dirty="0" smtClean="0">
                <a:solidFill>
                  <a:schemeClr val="accent1"/>
                </a:solidFill>
              </a:rPr>
              <a:t>Powerful/efficient/inexpensive tool for communication and education</a:t>
            </a:r>
            <a:endParaRPr lang="en-US" sz="2400" dirty="0">
              <a:solidFill>
                <a:schemeClr val="accent1"/>
              </a:solidFill>
            </a:endParaRPr>
          </a:p>
        </p:txBody>
      </p:sp>
      <p:sp>
        <p:nvSpPr>
          <p:cNvPr id="3" name="Title 2"/>
          <p:cNvSpPr>
            <a:spLocks noGrp="1"/>
          </p:cNvSpPr>
          <p:nvPr>
            <p:ph type="title"/>
          </p:nvPr>
        </p:nvSpPr>
        <p:spPr>
          <a:xfrm>
            <a:off x="359293" y="1020174"/>
            <a:ext cx="7886700" cy="868430"/>
          </a:xfrm>
        </p:spPr>
        <p:txBody>
          <a:bodyPr>
            <a:normAutofit/>
          </a:bodyPr>
          <a:lstStyle/>
          <a:p>
            <a:r>
              <a:rPr lang="en-US" sz="3200" dirty="0" smtClean="0"/>
              <a:t>What is Online Social Networking?</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6957" y="4242487"/>
            <a:ext cx="2820707" cy="1880771"/>
          </a:xfrm>
          <a:prstGeom prst="rect">
            <a:avLst/>
          </a:prstGeom>
        </p:spPr>
      </p:pic>
      <p:pic>
        <p:nvPicPr>
          <p:cNvPr id="2050" name="Picture 2" descr="Image result for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93" y="5863615"/>
            <a:ext cx="972357" cy="7911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97552" y="5936021"/>
            <a:ext cx="2428870" cy="646331"/>
          </a:xfrm>
          <a:prstGeom prst="rect">
            <a:avLst/>
          </a:prstGeom>
          <a:noFill/>
        </p:spPr>
        <p:txBody>
          <a:bodyPr wrap="none" rtlCol="0">
            <a:spAutoFit/>
          </a:bodyPr>
          <a:lstStyle/>
          <a:p>
            <a:r>
              <a:rPr lang="en-US" b="1" dirty="0" smtClean="0">
                <a:solidFill>
                  <a:schemeClr val="tx2"/>
                </a:solidFill>
              </a:rPr>
              <a:t>@</a:t>
            </a:r>
            <a:r>
              <a:rPr lang="en-US" b="1" dirty="0" err="1" smtClean="0">
                <a:solidFill>
                  <a:schemeClr val="tx2"/>
                </a:solidFill>
              </a:rPr>
              <a:t>UBFacultySenate</a:t>
            </a:r>
            <a:endParaRPr lang="en-US" b="1" dirty="0" smtClean="0">
              <a:solidFill>
                <a:schemeClr val="tx2"/>
              </a:solidFill>
            </a:endParaRPr>
          </a:p>
          <a:p>
            <a:r>
              <a:rPr lang="en-US" b="1" dirty="0" smtClean="0">
                <a:solidFill>
                  <a:schemeClr val="tx2"/>
                </a:solidFill>
              </a:rPr>
              <a:t>#</a:t>
            </a:r>
            <a:r>
              <a:rPr lang="en-US" b="1" dirty="0" err="1" smtClean="0">
                <a:solidFill>
                  <a:schemeClr val="tx2"/>
                </a:solidFill>
              </a:rPr>
              <a:t>SharedGovernance</a:t>
            </a:r>
            <a:endParaRPr lang="en-US" b="1" dirty="0">
              <a:solidFill>
                <a:schemeClr val="tx2"/>
              </a:solidFill>
            </a:endParaRPr>
          </a:p>
        </p:txBody>
      </p:sp>
    </p:spTree>
    <p:extLst>
      <p:ext uri="{BB962C8B-B14F-4D97-AF65-F5344CB8AC3E}">
        <p14:creationId xmlns:p14="http://schemas.microsoft.com/office/powerpoint/2010/main" val="1527340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85368" y="1135023"/>
            <a:ext cx="6922955" cy="2300636"/>
          </a:xfrm>
        </p:spPr>
        <p:txBody>
          <a:bodyPr>
            <a:noAutofit/>
          </a:bodyPr>
          <a:lstStyle/>
          <a:p>
            <a:pPr algn="ctr"/>
            <a:r>
              <a:rPr lang="en-US" sz="3200" dirty="0" smtClean="0"/>
              <a:t>Coming Soon:</a:t>
            </a:r>
            <a:br>
              <a:rPr lang="en-US" sz="3200" dirty="0" smtClean="0"/>
            </a:br>
            <a:r>
              <a:rPr lang="en-US" sz="3200" dirty="0" smtClean="0"/>
              <a:t>We are </a:t>
            </a:r>
            <a:r>
              <a:rPr lang="en-US" sz="3200" dirty="0" smtClean="0"/>
              <a:t>creating </a:t>
            </a:r>
            <a:r>
              <a:rPr lang="en-US" sz="3200" dirty="0" smtClean="0"/>
              <a:t>a </a:t>
            </a:r>
            <a:r>
              <a:rPr lang="en-US" sz="3200" dirty="0" smtClean="0"/>
              <a:t/>
            </a:r>
            <a:br>
              <a:rPr lang="en-US" sz="3200" dirty="0" smtClean="0"/>
            </a:br>
            <a:r>
              <a:rPr lang="en-US" sz="3200" dirty="0" smtClean="0"/>
              <a:t>UB </a:t>
            </a:r>
            <a:r>
              <a:rPr lang="en-US" sz="3200" dirty="0" smtClean="0"/>
              <a:t>Faculty Senate Facebook page!</a:t>
            </a:r>
            <a:br>
              <a:rPr lang="en-US" sz="3200" dirty="0" smtClean="0"/>
            </a:br>
            <a:endParaRPr lang="en-US" sz="3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639" y="3506491"/>
            <a:ext cx="1610411" cy="1610411"/>
          </a:xfrm>
          <a:prstGeom prst="rect">
            <a:avLst/>
          </a:prstGeom>
        </p:spPr>
      </p:pic>
      <p:pic>
        <p:nvPicPr>
          <p:cNvPr id="11266" name="Picture 2" descr="Image result for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689" y="5697536"/>
            <a:ext cx="999452" cy="8131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6141" y="5780965"/>
            <a:ext cx="2428870" cy="646331"/>
          </a:xfrm>
          <a:prstGeom prst="rect">
            <a:avLst/>
          </a:prstGeom>
          <a:noFill/>
        </p:spPr>
        <p:txBody>
          <a:bodyPr wrap="none" rtlCol="0">
            <a:spAutoFit/>
          </a:bodyPr>
          <a:lstStyle/>
          <a:p>
            <a:r>
              <a:rPr lang="en-US" b="1" dirty="0" smtClean="0">
                <a:solidFill>
                  <a:schemeClr val="tx2"/>
                </a:solidFill>
              </a:rPr>
              <a:t>@</a:t>
            </a:r>
            <a:r>
              <a:rPr lang="en-US" b="1" dirty="0" err="1" smtClean="0">
                <a:solidFill>
                  <a:schemeClr val="tx2"/>
                </a:solidFill>
              </a:rPr>
              <a:t>UBFacultySenate</a:t>
            </a:r>
            <a:endParaRPr lang="en-US" b="1" dirty="0" smtClean="0">
              <a:solidFill>
                <a:schemeClr val="tx2"/>
              </a:solidFill>
            </a:endParaRPr>
          </a:p>
          <a:p>
            <a:r>
              <a:rPr lang="en-US" b="1" dirty="0" smtClean="0">
                <a:solidFill>
                  <a:schemeClr val="tx2"/>
                </a:solidFill>
              </a:rPr>
              <a:t>#</a:t>
            </a:r>
            <a:r>
              <a:rPr lang="en-US" b="1" dirty="0" err="1" smtClean="0">
                <a:solidFill>
                  <a:schemeClr val="tx2"/>
                </a:solidFill>
              </a:rPr>
              <a:t>SharedGovernance</a:t>
            </a:r>
            <a:endParaRPr lang="en-US" b="1" dirty="0">
              <a:solidFill>
                <a:schemeClr val="tx2"/>
              </a:solidFill>
            </a:endParaRPr>
          </a:p>
        </p:txBody>
      </p:sp>
    </p:spTree>
    <p:extLst>
      <p:ext uri="{BB962C8B-B14F-4D97-AF65-F5344CB8AC3E}">
        <p14:creationId xmlns:p14="http://schemas.microsoft.com/office/powerpoint/2010/main" val="1009827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5196" y="1038687"/>
            <a:ext cx="7886700" cy="712264"/>
          </a:xfrm>
        </p:spPr>
        <p:txBody>
          <a:bodyPr>
            <a:normAutofit/>
          </a:bodyPr>
          <a:lstStyle/>
          <a:p>
            <a:r>
              <a:rPr lang="en-US" sz="3200" dirty="0" smtClean="0"/>
              <a:t>#TTHM 1 of this presentation</a:t>
            </a:r>
            <a:endParaRPr lang="en-US" sz="3200" dirty="0"/>
          </a:p>
        </p:txBody>
      </p:sp>
      <p:pic>
        <p:nvPicPr>
          <p:cNvPr id="22530" name="Picture 2" descr="Image result for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34" y="5546183"/>
            <a:ext cx="1058700" cy="8613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25234" y="5653715"/>
            <a:ext cx="2428870" cy="646331"/>
          </a:xfrm>
          <a:prstGeom prst="rect">
            <a:avLst/>
          </a:prstGeom>
          <a:noFill/>
        </p:spPr>
        <p:txBody>
          <a:bodyPr wrap="none" rtlCol="0">
            <a:spAutoFit/>
          </a:bodyPr>
          <a:lstStyle/>
          <a:p>
            <a:r>
              <a:rPr lang="en-US" b="1" dirty="0" smtClean="0">
                <a:solidFill>
                  <a:schemeClr val="tx2"/>
                </a:solidFill>
              </a:rPr>
              <a:t>@</a:t>
            </a:r>
            <a:r>
              <a:rPr lang="en-US" b="1" dirty="0" err="1" smtClean="0">
                <a:solidFill>
                  <a:schemeClr val="tx2"/>
                </a:solidFill>
              </a:rPr>
              <a:t>UBFacultySenate</a:t>
            </a:r>
            <a:endParaRPr lang="en-US" b="1" dirty="0" smtClean="0">
              <a:solidFill>
                <a:schemeClr val="tx2"/>
              </a:solidFill>
            </a:endParaRPr>
          </a:p>
          <a:p>
            <a:r>
              <a:rPr lang="en-US" b="1" dirty="0" smtClean="0">
                <a:solidFill>
                  <a:schemeClr val="tx2"/>
                </a:solidFill>
              </a:rPr>
              <a:t>#</a:t>
            </a:r>
            <a:r>
              <a:rPr lang="en-US" b="1" dirty="0" err="1" smtClean="0">
                <a:solidFill>
                  <a:schemeClr val="tx2"/>
                </a:solidFill>
              </a:rPr>
              <a:t>SharedGovernance</a:t>
            </a:r>
            <a:endParaRPr lang="en-US" b="1" dirty="0">
              <a:solidFill>
                <a:schemeClr val="tx2"/>
              </a:solidFill>
            </a:endParaRPr>
          </a:p>
        </p:txBody>
      </p:sp>
      <p:pic>
        <p:nvPicPr>
          <p:cNvPr id="5" name="Picture 4"/>
          <p:cNvPicPr>
            <a:picLocks noChangeAspect="1"/>
          </p:cNvPicPr>
          <p:nvPr/>
        </p:nvPicPr>
        <p:blipFill>
          <a:blip r:embed="rId3"/>
          <a:stretch>
            <a:fillRect/>
          </a:stretch>
        </p:blipFill>
        <p:spPr>
          <a:xfrm>
            <a:off x="1062846" y="1996801"/>
            <a:ext cx="7001129" cy="3241024"/>
          </a:xfrm>
          <a:prstGeom prst="rect">
            <a:avLst/>
          </a:prstGeom>
        </p:spPr>
      </p:pic>
    </p:spTree>
    <p:extLst>
      <p:ext uri="{BB962C8B-B14F-4D97-AF65-F5344CB8AC3E}">
        <p14:creationId xmlns:p14="http://schemas.microsoft.com/office/powerpoint/2010/main" val="1174997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3902" y="1171851"/>
            <a:ext cx="7886700" cy="725977"/>
          </a:xfrm>
        </p:spPr>
        <p:txBody>
          <a:bodyPr>
            <a:normAutofit/>
          </a:bodyPr>
          <a:lstStyle/>
          <a:p>
            <a:r>
              <a:rPr lang="en-US" sz="3200" dirty="0" smtClean="0"/>
              <a:t>#TTHM 2 of this presentation</a:t>
            </a:r>
            <a:endParaRPr lang="en-US" sz="3200" dirty="0"/>
          </a:p>
        </p:txBody>
      </p:sp>
      <p:pic>
        <p:nvPicPr>
          <p:cNvPr id="23554" name="Picture 2" descr="Image result for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37" y="5536011"/>
            <a:ext cx="953360" cy="7756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54097" y="5600689"/>
            <a:ext cx="2428870" cy="646331"/>
          </a:xfrm>
          <a:prstGeom prst="rect">
            <a:avLst/>
          </a:prstGeom>
          <a:noFill/>
        </p:spPr>
        <p:txBody>
          <a:bodyPr wrap="none" rtlCol="0">
            <a:spAutoFit/>
          </a:bodyPr>
          <a:lstStyle/>
          <a:p>
            <a:r>
              <a:rPr lang="en-US" b="1" dirty="0" smtClean="0">
                <a:solidFill>
                  <a:schemeClr val="tx2"/>
                </a:solidFill>
              </a:rPr>
              <a:t>@</a:t>
            </a:r>
            <a:r>
              <a:rPr lang="en-US" b="1" dirty="0" err="1" smtClean="0">
                <a:solidFill>
                  <a:schemeClr val="tx2"/>
                </a:solidFill>
              </a:rPr>
              <a:t>UBFacultySenate</a:t>
            </a:r>
            <a:endParaRPr lang="en-US" b="1" dirty="0" smtClean="0">
              <a:solidFill>
                <a:schemeClr val="tx2"/>
              </a:solidFill>
            </a:endParaRPr>
          </a:p>
          <a:p>
            <a:r>
              <a:rPr lang="en-US" b="1" dirty="0" smtClean="0">
                <a:solidFill>
                  <a:schemeClr val="tx2"/>
                </a:solidFill>
              </a:rPr>
              <a:t>#</a:t>
            </a:r>
            <a:r>
              <a:rPr lang="en-US" b="1" dirty="0" err="1" smtClean="0">
                <a:solidFill>
                  <a:schemeClr val="tx2"/>
                </a:solidFill>
              </a:rPr>
              <a:t>SharedGovernance</a:t>
            </a:r>
            <a:endParaRPr lang="en-US" b="1" dirty="0">
              <a:solidFill>
                <a:schemeClr val="tx2"/>
              </a:solidFill>
            </a:endParaRPr>
          </a:p>
        </p:txBody>
      </p:sp>
      <p:pic>
        <p:nvPicPr>
          <p:cNvPr id="5" name="Picture 4"/>
          <p:cNvPicPr>
            <a:picLocks noChangeAspect="1"/>
          </p:cNvPicPr>
          <p:nvPr/>
        </p:nvPicPr>
        <p:blipFill>
          <a:blip r:embed="rId3"/>
          <a:stretch>
            <a:fillRect/>
          </a:stretch>
        </p:blipFill>
        <p:spPr>
          <a:xfrm>
            <a:off x="1000125" y="1897829"/>
            <a:ext cx="7143750" cy="3333750"/>
          </a:xfrm>
          <a:prstGeom prst="rect">
            <a:avLst/>
          </a:prstGeom>
        </p:spPr>
      </p:pic>
    </p:spTree>
    <p:extLst>
      <p:ext uri="{BB962C8B-B14F-4D97-AF65-F5344CB8AC3E}">
        <p14:creationId xmlns:p14="http://schemas.microsoft.com/office/powerpoint/2010/main" val="661113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8290" y="1056441"/>
            <a:ext cx="5640770" cy="712264"/>
          </a:xfrm>
        </p:spPr>
        <p:txBody>
          <a:bodyPr>
            <a:normAutofit/>
          </a:bodyPr>
          <a:lstStyle/>
          <a:p>
            <a:r>
              <a:rPr lang="en-US" sz="3200" dirty="0" smtClean="0"/>
              <a:t>#TTHM 3 of this presentation</a:t>
            </a:r>
            <a:endParaRPr lang="en-US" sz="3200" dirty="0"/>
          </a:p>
        </p:txBody>
      </p:sp>
      <p:pic>
        <p:nvPicPr>
          <p:cNvPr id="24578" name="Picture 2" descr="Image result for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59" y="5746062"/>
            <a:ext cx="935071" cy="7608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80730" y="5803300"/>
            <a:ext cx="2428870" cy="646331"/>
          </a:xfrm>
          <a:prstGeom prst="rect">
            <a:avLst/>
          </a:prstGeom>
          <a:noFill/>
        </p:spPr>
        <p:txBody>
          <a:bodyPr wrap="none" rtlCol="0">
            <a:spAutoFit/>
          </a:bodyPr>
          <a:lstStyle/>
          <a:p>
            <a:r>
              <a:rPr lang="en-US" b="1" dirty="0" smtClean="0">
                <a:solidFill>
                  <a:schemeClr val="tx2"/>
                </a:solidFill>
              </a:rPr>
              <a:t>@</a:t>
            </a:r>
            <a:r>
              <a:rPr lang="en-US" b="1" dirty="0" err="1" smtClean="0">
                <a:solidFill>
                  <a:schemeClr val="tx2"/>
                </a:solidFill>
              </a:rPr>
              <a:t>UBFacultySenate</a:t>
            </a:r>
            <a:endParaRPr lang="en-US" b="1" dirty="0">
              <a:solidFill>
                <a:schemeClr val="tx2"/>
              </a:solidFill>
            </a:endParaRPr>
          </a:p>
          <a:p>
            <a:r>
              <a:rPr lang="en-US" b="1" dirty="0" smtClean="0">
                <a:solidFill>
                  <a:schemeClr val="tx2"/>
                </a:solidFill>
              </a:rPr>
              <a:t>#</a:t>
            </a:r>
            <a:r>
              <a:rPr lang="en-US" b="1" dirty="0" err="1" smtClean="0">
                <a:solidFill>
                  <a:schemeClr val="tx2"/>
                </a:solidFill>
              </a:rPr>
              <a:t>SharedGovernance</a:t>
            </a:r>
            <a:endParaRPr lang="en-US" b="1" dirty="0">
              <a:solidFill>
                <a:schemeClr val="tx2"/>
              </a:solidFill>
            </a:endParaRPr>
          </a:p>
        </p:txBody>
      </p:sp>
      <p:pic>
        <p:nvPicPr>
          <p:cNvPr id="5" name="Picture 4"/>
          <p:cNvPicPr>
            <a:picLocks noChangeAspect="1"/>
          </p:cNvPicPr>
          <p:nvPr/>
        </p:nvPicPr>
        <p:blipFill>
          <a:blip r:embed="rId3"/>
          <a:stretch>
            <a:fillRect/>
          </a:stretch>
        </p:blipFill>
        <p:spPr>
          <a:xfrm>
            <a:off x="1000125" y="1866078"/>
            <a:ext cx="7143750" cy="3448050"/>
          </a:xfrm>
          <a:prstGeom prst="rect">
            <a:avLst/>
          </a:prstGeom>
        </p:spPr>
      </p:pic>
    </p:spTree>
    <p:extLst>
      <p:ext uri="{BB962C8B-B14F-4D97-AF65-F5344CB8AC3E}">
        <p14:creationId xmlns:p14="http://schemas.microsoft.com/office/powerpoint/2010/main" val="766857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3868" y="1262312"/>
            <a:ext cx="5621623" cy="600650"/>
          </a:xfrm>
        </p:spPr>
        <p:txBody>
          <a:bodyPr>
            <a:normAutofit/>
          </a:bodyPr>
          <a:lstStyle/>
          <a:p>
            <a:r>
              <a:rPr lang="en-US" sz="3200" dirty="0" smtClean="0"/>
              <a:t>#TTHM 4 of this presentation</a:t>
            </a:r>
            <a:endParaRPr lang="en-US" sz="3200" dirty="0"/>
          </a:p>
        </p:txBody>
      </p:sp>
      <p:pic>
        <p:nvPicPr>
          <p:cNvPr id="25602" name="Picture 2" descr="Image result for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77" y="5595688"/>
            <a:ext cx="962030" cy="7827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69507" y="5663893"/>
            <a:ext cx="2428870" cy="646331"/>
          </a:xfrm>
          <a:prstGeom prst="rect">
            <a:avLst/>
          </a:prstGeom>
          <a:noFill/>
        </p:spPr>
        <p:txBody>
          <a:bodyPr wrap="none" rtlCol="0">
            <a:spAutoFit/>
          </a:bodyPr>
          <a:lstStyle/>
          <a:p>
            <a:r>
              <a:rPr lang="en-US" b="1" dirty="0" smtClean="0">
                <a:solidFill>
                  <a:schemeClr val="tx2"/>
                </a:solidFill>
              </a:rPr>
              <a:t>@</a:t>
            </a:r>
            <a:r>
              <a:rPr lang="en-US" b="1" dirty="0" err="1" smtClean="0">
                <a:solidFill>
                  <a:schemeClr val="tx2"/>
                </a:solidFill>
              </a:rPr>
              <a:t>UBFacultySenate</a:t>
            </a:r>
            <a:endParaRPr lang="en-US" b="1" dirty="0" smtClean="0">
              <a:solidFill>
                <a:schemeClr val="tx2"/>
              </a:solidFill>
            </a:endParaRPr>
          </a:p>
          <a:p>
            <a:r>
              <a:rPr lang="en-US" b="1" dirty="0" smtClean="0">
                <a:solidFill>
                  <a:schemeClr val="tx2"/>
                </a:solidFill>
              </a:rPr>
              <a:t>#</a:t>
            </a:r>
            <a:r>
              <a:rPr lang="en-US" b="1" dirty="0" err="1" smtClean="0">
                <a:solidFill>
                  <a:schemeClr val="tx2"/>
                </a:solidFill>
              </a:rPr>
              <a:t>SharedGovernance</a:t>
            </a:r>
            <a:endParaRPr lang="en-US" b="1" dirty="0">
              <a:solidFill>
                <a:schemeClr val="tx2"/>
              </a:solidFill>
            </a:endParaRPr>
          </a:p>
        </p:txBody>
      </p:sp>
      <p:pic>
        <p:nvPicPr>
          <p:cNvPr id="5" name="Picture 4"/>
          <p:cNvPicPr>
            <a:picLocks noChangeAspect="1"/>
          </p:cNvPicPr>
          <p:nvPr/>
        </p:nvPicPr>
        <p:blipFill>
          <a:blip r:embed="rId3"/>
          <a:stretch>
            <a:fillRect/>
          </a:stretch>
        </p:blipFill>
        <p:spPr>
          <a:xfrm>
            <a:off x="955343" y="2066925"/>
            <a:ext cx="7143750" cy="2724150"/>
          </a:xfrm>
          <a:prstGeom prst="rect">
            <a:avLst/>
          </a:prstGeom>
        </p:spPr>
      </p:pic>
    </p:spTree>
    <p:extLst>
      <p:ext uri="{BB962C8B-B14F-4D97-AF65-F5344CB8AC3E}">
        <p14:creationId xmlns:p14="http://schemas.microsoft.com/office/powerpoint/2010/main" val="4005213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4657" y="1518083"/>
            <a:ext cx="6338069" cy="3054718"/>
          </a:xfrm>
        </p:spPr>
        <p:txBody>
          <a:bodyPr>
            <a:noAutofit/>
          </a:bodyPr>
          <a:lstStyle/>
          <a:p>
            <a:pPr algn="ctr"/>
            <a:r>
              <a:rPr lang="en-US" sz="8000" dirty="0" smtClean="0"/>
              <a:t>Thank you!</a:t>
            </a:r>
            <a:br>
              <a:rPr lang="en-US" sz="8000" dirty="0" smtClean="0"/>
            </a:br>
            <a:r>
              <a:rPr lang="en-US" sz="8000" dirty="0" smtClean="0"/>
              <a:t/>
            </a:r>
            <a:br>
              <a:rPr lang="en-US" sz="8000" dirty="0" smtClean="0"/>
            </a:br>
            <a:r>
              <a:rPr lang="en-US" sz="4800" dirty="0" smtClean="0"/>
              <a:t>Questions?</a:t>
            </a:r>
            <a:endParaRPr lang="en-US" sz="7200" dirty="0"/>
          </a:p>
        </p:txBody>
      </p:sp>
      <p:pic>
        <p:nvPicPr>
          <p:cNvPr id="12290" name="Picture 2" descr="Image result for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251" y="5638493"/>
            <a:ext cx="976813" cy="7947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77064" y="5712712"/>
            <a:ext cx="2428870" cy="646331"/>
          </a:xfrm>
          <a:prstGeom prst="rect">
            <a:avLst/>
          </a:prstGeom>
          <a:noFill/>
        </p:spPr>
        <p:txBody>
          <a:bodyPr wrap="none" rtlCol="0">
            <a:spAutoFit/>
          </a:bodyPr>
          <a:lstStyle/>
          <a:p>
            <a:r>
              <a:rPr lang="en-US" b="1" dirty="0" smtClean="0">
                <a:solidFill>
                  <a:schemeClr val="tx2"/>
                </a:solidFill>
              </a:rPr>
              <a:t>@</a:t>
            </a:r>
            <a:r>
              <a:rPr lang="en-US" b="1" dirty="0" err="1" smtClean="0">
                <a:solidFill>
                  <a:schemeClr val="tx2"/>
                </a:solidFill>
              </a:rPr>
              <a:t>UBFacultySenate</a:t>
            </a:r>
            <a:endParaRPr lang="en-US" b="1" dirty="0" smtClean="0">
              <a:solidFill>
                <a:schemeClr val="tx2"/>
              </a:solidFill>
            </a:endParaRPr>
          </a:p>
          <a:p>
            <a:r>
              <a:rPr lang="en-US" b="1" dirty="0" smtClean="0">
                <a:solidFill>
                  <a:schemeClr val="tx2"/>
                </a:solidFill>
              </a:rPr>
              <a:t>#</a:t>
            </a:r>
            <a:r>
              <a:rPr lang="en-US" b="1" dirty="0" err="1" smtClean="0">
                <a:solidFill>
                  <a:schemeClr val="tx2"/>
                </a:solidFill>
              </a:rPr>
              <a:t>SharedGovernance</a:t>
            </a:r>
            <a:endParaRPr lang="en-US" b="1" dirty="0">
              <a:solidFill>
                <a:schemeClr val="tx2"/>
              </a:solidFill>
            </a:endParaRPr>
          </a:p>
        </p:txBody>
      </p:sp>
    </p:spTree>
    <p:extLst>
      <p:ext uri="{BB962C8B-B14F-4D97-AF65-F5344CB8AC3E}">
        <p14:creationId xmlns:p14="http://schemas.microsoft.com/office/powerpoint/2010/main" val="814232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25196" y="2185417"/>
            <a:ext cx="7440420" cy="1250241"/>
          </a:xfrm>
        </p:spPr>
        <p:txBody>
          <a:bodyPr/>
          <a:lstStyle/>
          <a:p>
            <a:r>
              <a:rPr lang="en-US" sz="2400" dirty="0" smtClean="0">
                <a:solidFill>
                  <a:schemeClr val="accent1"/>
                </a:solidFill>
              </a:rPr>
              <a:t>Information acquisition and exchange</a:t>
            </a:r>
          </a:p>
          <a:p>
            <a:r>
              <a:rPr lang="en-US" sz="2400" dirty="0" smtClean="0">
                <a:solidFill>
                  <a:schemeClr val="accent1"/>
                </a:solidFill>
              </a:rPr>
              <a:t>Creation of web content</a:t>
            </a:r>
          </a:p>
          <a:p>
            <a:r>
              <a:rPr lang="en-US" sz="2400" dirty="0" smtClean="0">
                <a:solidFill>
                  <a:schemeClr val="accent1"/>
                </a:solidFill>
              </a:rPr>
              <a:t>Creation/maintenance of professional relationships </a:t>
            </a:r>
            <a:endParaRPr lang="en-US" sz="2400" dirty="0">
              <a:solidFill>
                <a:schemeClr val="accent1"/>
              </a:solidFill>
            </a:endParaRPr>
          </a:p>
        </p:txBody>
      </p:sp>
      <p:sp>
        <p:nvSpPr>
          <p:cNvPr id="3" name="Title 2"/>
          <p:cNvSpPr>
            <a:spLocks noGrp="1"/>
          </p:cNvSpPr>
          <p:nvPr>
            <p:ph type="title"/>
          </p:nvPr>
        </p:nvSpPr>
        <p:spPr>
          <a:xfrm>
            <a:off x="425196" y="1119027"/>
            <a:ext cx="7886700" cy="868430"/>
          </a:xfrm>
        </p:spPr>
        <p:txBody>
          <a:bodyPr>
            <a:normAutofit/>
          </a:bodyPr>
          <a:lstStyle/>
          <a:p>
            <a:r>
              <a:rPr lang="en-US" sz="3200" dirty="0" smtClean="0"/>
              <a:t>Why Online Social Networking?</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4121" y="3587610"/>
            <a:ext cx="2420361" cy="2561182"/>
          </a:xfrm>
          <a:prstGeom prst="rect">
            <a:avLst/>
          </a:prstGeom>
        </p:spPr>
      </p:pic>
      <p:pic>
        <p:nvPicPr>
          <p:cNvPr id="3074" name="Picture 2" descr="Image result for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34" y="5749191"/>
            <a:ext cx="959721" cy="7808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84917" y="5816457"/>
            <a:ext cx="2428870" cy="646331"/>
          </a:xfrm>
          <a:prstGeom prst="rect">
            <a:avLst/>
          </a:prstGeom>
          <a:noFill/>
        </p:spPr>
        <p:txBody>
          <a:bodyPr wrap="none" rtlCol="0">
            <a:spAutoFit/>
          </a:bodyPr>
          <a:lstStyle/>
          <a:p>
            <a:r>
              <a:rPr lang="en-US" b="1" dirty="0" smtClean="0">
                <a:solidFill>
                  <a:schemeClr val="tx2"/>
                </a:solidFill>
              </a:rPr>
              <a:t>@</a:t>
            </a:r>
            <a:r>
              <a:rPr lang="en-US" b="1" dirty="0" err="1" smtClean="0">
                <a:solidFill>
                  <a:schemeClr val="tx2"/>
                </a:solidFill>
              </a:rPr>
              <a:t>UBFacultySenate</a:t>
            </a:r>
            <a:endParaRPr lang="en-US" b="1" dirty="0" smtClean="0">
              <a:solidFill>
                <a:schemeClr val="tx2"/>
              </a:solidFill>
            </a:endParaRPr>
          </a:p>
          <a:p>
            <a:r>
              <a:rPr lang="en-US" b="1" dirty="0" smtClean="0">
                <a:solidFill>
                  <a:schemeClr val="tx2"/>
                </a:solidFill>
              </a:rPr>
              <a:t>#</a:t>
            </a:r>
            <a:r>
              <a:rPr lang="en-US" b="1" dirty="0" err="1" smtClean="0">
                <a:solidFill>
                  <a:schemeClr val="tx2"/>
                </a:solidFill>
              </a:rPr>
              <a:t>SharedGovernance</a:t>
            </a:r>
            <a:endParaRPr lang="en-US" b="1" dirty="0">
              <a:solidFill>
                <a:schemeClr val="tx2"/>
              </a:solidFill>
            </a:endParaRPr>
          </a:p>
        </p:txBody>
      </p:sp>
    </p:spTree>
    <p:extLst>
      <p:ext uri="{BB962C8B-B14F-4D97-AF65-F5344CB8AC3E}">
        <p14:creationId xmlns:p14="http://schemas.microsoft.com/office/powerpoint/2010/main" val="1411783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7430" y="2652284"/>
            <a:ext cx="4713257" cy="1804306"/>
          </a:xfrm>
        </p:spPr>
        <p:txBody>
          <a:bodyPr>
            <a:normAutofit/>
          </a:bodyPr>
          <a:lstStyle/>
          <a:p>
            <a:r>
              <a:rPr lang="en-US" sz="3200" dirty="0" smtClean="0"/>
              <a:t>Why should I follow the Faculty Senate on </a:t>
            </a:r>
            <a:r>
              <a:rPr lang="en-US" sz="3200" dirty="0" smtClean="0"/>
              <a:t/>
            </a:r>
            <a:br>
              <a:rPr lang="en-US" sz="3200" dirty="0" smtClean="0"/>
            </a:br>
            <a:r>
              <a:rPr lang="en-US" sz="3200" dirty="0" smtClean="0"/>
              <a:t>social </a:t>
            </a:r>
            <a:r>
              <a:rPr lang="en-US" sz="3200" dirty="0" smtClean="0"/>
              <a:t>media?</a:t>
            </a:r>
            <a:endParaRPr lang="en-US" sz="3200" dirty="0"/>
          </a:p>
        </p:txBody>
      </p:sp>
      <p:pic>
        <p:nvPicPr>
          <p:cNvPr id="4098" name="Picture 2" descr="Image result for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141" y="5622877"/>
            <a:ext cx="999265" cy="8130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44718" y="5706230"/>
            <a:ext cx="2428870" cy="646331"/>
          </a:xfrm>
          <a:prstGeom prst="rect">
            <a:avLst/>
          </a:prstGeom>
          <a:noFill/>
        </p:spPr>
        <p:txBody>
          <a:bodyPr wrap="none" rtlCol="0">
            <a:spAutoFit/>
          </a:bodyPr>
          <a:lstStyle/>
          <a:p>
            <a:r>
              <a:rPr lang="en-US" b="1" dirty="0" smtClean="0">
                <a:solidFill>
                  <a:schemeClr val="bg1"/>
                </a:solidFill>
              </a:rPr>
              <a:t>@</a:t>
            </a:r>
            <a:r>
              <a:rPr lang="en-US" b="1" dirty="0" err="1" smtClean="0">
                <a:solidFill>
                  <a:schemeClr val="bg1"/>
                </a:solidFill>
              </a:rPr>
              <a:t>UBFacultySenate</a:t>
            </a:r>
            <a:endParaRPr lang="en-US" b="1" dirty="0" smtClean="0">
              <a:solidFill>
                <a:schemeClr val="bg1"/>
              </a:solidFill>
            </a:endParaRPr>
          </a:p>
          <a:p>
            <a:r>
              <a:rPr lang="en-US" b="1" dirty="0" smtClean="0">
                <a:solidFill>
                  <a:schemeClr val="bg1"/>
                </a:solidFill>
              </a:rPr>
              <a:t>#</a:t>
            </a:r>
            <a:r>
              <a:rPr lang="en-US" b="1" dirty="0" err="1" smtClean="0">
                <a:solidFill>
                  <a:schemeClr val="bg1"/>
                </a:solidFill>
              </a:rPr>
              <a:t>SharedGovernance</a:t>
            </a:r>
            <a:endParaRPr lang="en-US" b="1" dirty="0">
              <a:solidFill>
                <a:schemeClr val="bg1"/>
              </a:solidFill>
            </a:endParaRPr>
          </a:p>
        </p:txBody>
      </p:sp>
    </p:spTree>
    <p:extLst>
      <p:ext uri="{BB962C8B-B14F-4D97-AF65-F5344CB8AC3E}">
        <p14:creationId xmlns:p14="http://schemas.microsoft.com/office/powerpoint/2010/main" val="1991364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1. </a:t>
            </a:r>
            <a:endParaRPr lang="en-US" sz="2800" dirty="0"/>
          </a:p>
        </p:txBody>
      </p:sp>
      <p:sp>
        <p:nvSpPr>
          <p:cNvPr id="8" name="Text Placeholder 7"/>
          <p:cNvSpPr>
            <a:spLocks noGrp="1"/>
          </p:cNvSpPr>
          <p:nvPr>
            <p:ph type="body" idx="1"/>
          </p:nvPr>
        </p:nvSpPr>
        <p:spPr>
          <a:xfrm>
            <a:off x="827046" y="1690355"/>
            <a:ext cx="6115291" cy="1582865"/>
          </a:xfrm>
        </p:spPr>
        <p:txBody>
          <a:bodyPr/>
          <a:lstStyle/>
          <a:p>
            <a:pPr>
              <a:lnSpc>
                <a:spcPct val="100000"/>
              </a:lnSpc>
            </a:pPr>
            <a:r>
              <a:rPr lang="en-US" sz="2800" dirty="0" smtClean="0">
                <a:solidFill>
                  <a:schemeClr val="tx2"/>
                </a:solidFill>
              </a:rPr>
              <a:t>You will receive timely and relevant information about upcoming meetings and </a:t>
            </a:r>
            <a:r>
              <a:rPr lang="en-US" sz="2800" dirty="0" smtClean="0">
                <a:solidFill>
                  <a:schemeClr val="tx2"/>
                </a:solidFill>
              </a:rPr>
              <a:t>events </a:t>
            </a:r>
            <a:endParaRPr lang="en-US" sz="2800" dirty="0">
              <a:solidFill>
                <a:schemeClr val="tx2"/>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6339" y="3640267"/>
            <a:ext cx="2941154" cy="1881644"/>
          </a:xfrm>
          <a:prstGeom prst="rect">
            <a:avLst/>
          </a:prstGeom>
        </p:spPr>
      </p:pic>
      <p:pic>
        <p:nvPicPr>
          <p:cNvPr id="5122" name="Picture 2" descr="Image result for twit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930" y="5644310"/>
            <a:ext cx="1068235" cy="8691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61165" y="5755721"/>
            <a:ext cx="2428870" cy="646331"/>
          </a:xfrm>
          <a:prstGeom prst="rect">
            <a:avLst/>
          </a:prstGeom>
          <a:noFill/>
        </p:spPr>
        <p:txBody>
          <a:bodyPr wrap="none" rtlCol="0">
            <a:spAutoFit/>
          </a:bodyPr>
          <a:lstStyle/>
          <a:p>
            <a:r>
              <a:rPr lang="en-US" b="1" dirty="0" smtClean="0">
                <a:solidFill>
                  <a:schemeClr val="tx2"/>
                </a:solidFill>
              </a:rPr>
              <a:t>@</a:t>
            </a:r>
            <a:r>
              <a:rPr lang="en-US" b="1" dirty="0" err="1" smtClean="0">
                <a:solidFill>
                  <a:schemeClr val="tx2"/>
                </a:solidFill>
              </a:rPr>
              <a:t>UBFacultySenate</a:t>
            </a:r>
            <a:endParaRPr lang="en-US" b="1" dirty="0" smtClean="0">
              <a:solidFill>
                <a:schemeClr val="tx2"/>
              </a:solidFill>
            </a:endParaRPr>
          </a:p>
          <a:p>
            <a:r>
              <a:rPr lang="en-US" b="1" dirty="0" smtClean="0">
                <a:solidFill>
                  <a:schemeClr val="tx2"/>
                </a:solidFill>
              </a:rPr>
              <a:t>#</a:t>
            </a:r>
            <a:r>
              <a:rPr lang="en-US" b="1" dirty="0" err="1" smtClean="0">
                <a:solidFill>
                  <a:schemeClr val="tx2"/>
                </a:solidFill>
              </a:rPr>
              <a:t>SharedGovernance</a:t>
            </a:r>
            <a:endParaRPr lang="en-US" b="1" dirty="0">
              <a:solidFill>
                <a:schemeClr val="tx2"/>
              </a:solidFill>
            </a:endParaRP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9958" y="1201003"/>
            <a:ext cx="7800592" cy="4294275"/>
          </a:xfrm>
        </p:spPr>
        <p:txBody>
          <a:bodyPr>
            <a:normAutofit fontScale="90000"/>
          </a:bodyPr>
          <a:lstStyle/>
          <a:p>
            <a:pPr marL="346075" indent="-346075">
              <a:lnSpc>
                <a:spcPct val="100000"/>
              </a:lnSpc>
            </a:pPr>
            <a:r>
              <a:rPr lang="en-US" sz="2700" dirty="0" smtClean="0"/>
              <a:t>2. You can read </a:t>
            </a:r>
            <a:r>
              <a:rPr lang="en-US" sz="2700" dirty="0" smtClean="0"/>
              <a:t>stories </a:t>
            </a:r>
            <a:r>
              <a:rPr lang="en-US" sz="2700" dirty="0" smtClean="0"/>
              <a:t>featuring UB faculty, research, and projects, as well as news about the SUNY system and articles from the UB </a:t>
            </a:r>
            <a:r>
              <a:rPr lang="en-US" sz="2700" dirty="0" smtClean="0"/>
              <a:t>Spectrum </a:t>
            </a:r>
            <a:r>
              <a:rPr lang="en-US" sz="2700" dirty="0"/>
              <a:t/>
            </a:r>
            <a:br>
              <a:rPr lang="en-US" sz="2700" dirty="0"/>
            </a:br>
            <a:r>
              <a:rPr lang="en-US" sz="2700" dirty="0" smtClean="0"/>
              <a:t/>
            </a:r>
            <a:br>
              <a:rPr lang="en-US" sz="2700" dirty="0" smtClean="0"/>
            </a:br>
            <a:r>
              <a:rPr lang="en-US" sz="2700" dirty="0" smtClean="0"/>
              <a:t>Examples </a:t>
            </a:r>
            <a:r>
              <a:rPr lang="en-US" sz="2700" dirty="0" smtClean="0"/>
              <a:t>of UB twitter accounts you could receive news from:</a:t>
            </a:r>
            <a:br>
              <a:rPr lang="en-US" sz="2700" dirty="0" smtClean="0"/>
            </a:br>
            <a:r>
              <a:rPr lang="en-US" sz="2700" dirty="0" smtClean="0"/>
              <a:t/>
            </a:r>
            <a:br>
              <a:rPr lang="en-US" sz="2700" dirty="0" smtClean="0"/>
            </a:br>
            <a:r>
              <a:rPr lang="en-US" sz="2700" dirty="0" smtClean="0"/>
              <a:t>	@</a:t>
            </a:r>
            <a:r>
              <a:rPr lang="en-US" sz="2700" dirty="0" err="1" smtClean="0"/>
              <a:t>UBuffalo</a:t>
            </a:r>
            <a:r>
              <a:rPr lang="en-US" sz="2700" dirty="0"/>
              <a:t/>
            </a:r>
            <a:br>
              <a:rPr lang="en-US" sz="2700" dirty="0"/>
            </a:br>
            <a:r>
              <a:rPr lang="en-US" sz="2700" dirty="0" smtClean="0"/>
              <a:t>	@</a:t>
            </a:r>
            <a:r>
              <a:rPr lang="en-US" sz="2700" dirty="0" err="1" smtClean="0"/>
              <a:t>UBSpectrum</a:t>
            </a:r>
            <a:r>
              <a:rPr lang="en-US" sz="2700" dirty="0" smtClean="0"/>
              <a:t/>
            </a:r>
            <a:br>
              <a:rPr lang="en-US" sz="2700" dirty="0" smtClean="0"/>
            </a:br>
            <a:r>
              <a:rPr lang="en-US" sz="2700" dirty="0" smtClean="0"/>
              <a:t>	@SUNY</a:t>
            </a:r>
            <a:r>
              <a:rPr lang="en-US" sz="2000" dirty="0"/>
              <a:t/>
            </a:r>
            <a:br>
              <a:rPr lang="en-US" sz="2000" dirty="0"/>
            </a:br>
            <a:r>
              <a:rPr lang="en-US" dirty="0" smtClean="0"/>
              <a:t/>
            </a:r>
            <a:br>
              <a:rPr lang="en-US" dirty="0" smtClean="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4949" y="3806976"/>
            <a:ext cx="3339757" cy="2306594"/>
          </a:xfrm>
          <a:prstGeom prst="rect">
            <a:avLst/>
          </a:prstGeom>
        </p:spPr>
      </p:pic>
      <p:pic>
        <p:nvPicPr>
          <p:cNvPr id="6146" name="Picture 2" descr="Image result for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99" y="5686383"/>
            <a:ext cx="1050072" cy="8543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63971" y="5790405"/>
            <a:ext cx="2428870" cy="646331"/>
          </a:xfrm>
          <a:prstGeom prst="rect">
            <a:avLst/>
          </a:prstGeom>
          <a:noFill/>
        </p:spPr>
        <p:txBody>
          <a:bodyPr wrap="none" rtlCol="0">
            <a:spAutoFit/>
          </a:bodyPr>
          <a:lstStyle/>
          <a:p>
            <a:r>
              <a:rPr lang="en-US" b="1" dirty="0" smtClean="0">
                <a:solidFill>
                  <a:schemeClr val="tx2"/>
                </a:solidFill>
              </a:rPr>
              <a:t>@</a:t>
            </a:r>
            <a:r>
              <a:rPr lang="en-US" b="1" dirty="0" err="1" smtClean="0">
                <a:solidFill>
                  <a:schemeClr val="tx2"/>
                </a:solidFill>
              </a:rPr>
              <a:t>UBFacultySenate</a:t>
            </a:r>
            <a:endParaRPr lang="en-US" b="1" dirty="0" smtClean="0">
              <a:solidFill>
                <a:schemeClr val="tx2"/>
              </a:solidFill>
            </a:endParaRPr>
          </a:p>
          <a:p>
            <a:r>
              <a:rPr lang="en-US" b="1" dirty="0" smtClean="0">
                <a:solidFill>
                  <a:schemeClr val="tx2"/>
                </a:solidFill>
              </a:rPr>
              <a:t>#</a:t>
            </a:r>
            <a:r>
              <a:rPr lang="en-US" b="1" dirty="0" err="1" smtClean="0">
                <a:solidFill>
                  <a:schemeClr val="tx2"/>
                </a:solidFill>
              </a:rPr>
              <a:t>SharedGovernance</a:t>
            </a:r>
            <a:endParaRPr lang="en-US" b="1" dirty="0">
              <a:solidFill>
                <a:schemeClr val="tx2"/>
              </a:solidFill>
            </a:endParaRPr>
          </a:p>
        </p:txBody>
      </p:sp>
    </p:spTree>
    <p:extLst>
      <p:ext uri="{BB962C8B-B14F-4D97-AF65-F5344CB8AC3E}">
        <p14:creationId xmlns:p14="http://schemas.microsoft.com/office/powerpoint/2010/main" val="1938888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6273" y="915817"/>
            <a:ext cx="2445603" cy="724856"/>
          </a:xfrm>
        </p:spPr>
        <p:txBody>
          <a:bodyPr>
            <a:normAutofit/>
          </a:bodyPr>
          <a:lstStyle/>
          <a:p>
            <a:r>
              <a:rPr lang="en-US" sz="3200" dirty="0" smtClean="0"/>
              <a:t>@</a:t>
            </a:r>
            <a:r>
              <a:rPr lang="en-US" sz="3200" dirty="0" err="1" smtClean="0"/>
              <a:t>UBuffalo</a:t>
            </a:r>
            <a:endParaRPr lang="en-US" sz="3200" dirty="0"/>
          </a:p>
        </p:txBody>
      </p:sp>
      <p:pic>
        <p:nvPicPr>
          <p:cNvPr id="13314" name="Picture 2" descr="Image result for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68" y="5778444"/>
            <a:ext cx="1025174" cy="8341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16242" y="5904674"/>
            <a:ext cx="2428870" cy="646331"/>
          </a:xfrm>
          <a:prstGeom prst="rect">
            <a:avLst/>
          </a:prstGeom>
          <a:noFill/>
        </p:spPr>
        <p:txBody>
          <a:bodyPr wrap="none" rtlCol="0">
            <a:spAutoFit/>
          </a:bodyPr>
          <a:lstStyle/>
          <a:p>
            <a:r>
              <a:rPr lang="en-US" b="1" dirty="0" smtClean="0">
                <a:solidFill>
                  <a:schemeClr val="tx2"/>
                </a:solidFill>
              </a:rPr>
              <a:t>@</a:t>
            </a:r>
            <a:r>
              <a:rPr lang="en-US" b="1" dirty="0" err="1" smtClean="0">
                <a:solidFill>
                  <a:schemeClr val="tx2"/>
                </a:solidFill>
              </a:rPr>
              <a:t>UBFacultySenate</a:t>
            </a:r>
            <a:endParaRPr lang="en-US" b="1" dirty="0" smtClean="0">
              <a:solidFill>
                <a:schemeClr val="tx2"/>
              </a:solidFill>
            </a:endParaRPr>
          </a:p>
          <a:p>
            <a:r>
              <a:rPr lang="en-US" b="1" dirty="0" smtClean="0">
                <a:solidFill>
                  <a:schemeClr val="tx2"/>
                </a:solidFill>
              </a:rPr>
              <a:t>#</a:t>
            </a:r>
            <a:r>
              <a:rPr lang="en-US" b="1" dirty="0" err="1" smtClean="0">
                <a:solidFill>
                  <a:schemeClr val="tx2"/>
                </a:solidFill>
              </a:rPr>
              <a:t>SharedGovernance</a:t>
            </a:r>
            <a:endParaRPr lang="en-US" b="1" dirty="0">
              <a:solidFill>
                <a:schemeClr val="tx2"/>
              </a:solidFill>
            </a:endParaRPr>
          </a:p>
        </p:txBody>
      </p:sp>
      <p:pic>
        <p:nvPicPr>
          <p:cNvPr id="6" name="Picture 5"/>
          <p:cNvPicPr>
            <a:picLocks noChangeAspect="1"/>
          </p:cNvPicPr>
          <p:nvPr/>
        </p:nvPicPr>
        <p:blipFill>
          <a:blip r:embed="rId3"/>
          <a:stretch>
            <a:fillRect/>
          </a:stretch>
        </p:blipFill>
        <p:spPr>
          <a:xfrm>
            <a:off x="3233680" y="1109138"/>
            <a:ext cx="2661962" cy="4733977"/>
          </a:xfrm>
          <a:prstGeom prst="rect">
            <a:avLst/>
          </a:prstGeom>
        </p:spPr>
      </p:pic>
    </p:spTree>
    <p:extLst>
      <p:ext uri="{BB962C8B-B14F-4D97-AF65-F5344CB8AC3E}">
        <p14:creationId xmlns:p14="http://schemas.microsoft.com/office/powerpoint/2010/main" val="215676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1529" y="977147"/>
            <a:ext cx="3119640" cy="657459"/>
          </a:xfrm>
        </p:spPr>
        <p:txBody>
          <a:bodyPr>
            <a:normAutofit/>
          </a:bodyPr>
          <a:lstStyle/>
          <a:p>
            <a:r>
              <a:rPr lang="en-US" sz="3200" dirty="0" smtClean="0"/>
              <a:t>@</a:t>
            </a:r>
            <a:r>
              <a:rPr lang="en-US" sz="3200" dirty="0" err="1" smtClean="0"/>
              <a:t>UBSpectrum</a:t>
            </a:r>
            <a:endParaRPr lang="en-US" sz="3200" dirty="0"/>
          </a:p>
        </p:txBody>
      </p:sp>
      <p:pic>
        <p:nvPicPr>
          <p:cNvPr id="14338" name="Picture 2" descr="Image result for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64" y="5634088"/>
            <a:ext cx="1006754" cy="8191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25118" y="5797878"/>
            <a:ext cx="2428870" cy="646331"/>
          </a:xfrm>
          <a:prstGeom prst="rect">
            <a:avLst/>
          </a:prstGeom>
          <a:noFill/>
        </p:spPr>
        <p:txBody>
          <a:bodyPr wrap="none" rtlCol="0">
            <a:spAutoFit/>
          </a:bodyPr>
          <a:lstStyle/>
          <a:p>
            <a:r>
              <a:rPr lang="en-US" b="1" dirty="0" smtClean="0">
                <a:solidFill>
                  <a:schemeClr val="tx2"/>
                </a:solidFill>
              </a:rPr>
              <a:t>@</a:t>
            </a:r>
            <a:r>
              <a:rPr lang="en-US" b="1" dirty="0" err="1" smtClean="0">
                <a:solidFill>
                  <a:schemeClr val="tx2"/>
                </a:solidFill>
              </a:rPr>
              <a:t>UBFacultySenate</a:t>
            </a:r>
            <a:endParaRPr lang="en-US" b="1" dirty="0" smtClean="0">
              <a:solidFill>
                <a:schemeClr val="tx2"/>
              </a:solidFill>
            </a:endParaRPr>
          </a:p>
          <a:p>
            <a:r>
              <a:rPr lang="en-US" b="1" dirty="0" smtClean="0">
                <a:solidFill>
                  <a:schemeClr val="tx2"/>
                </a:solidFill>
              </a:rPr>
              <a:t>#</a:t>
            </a:r>
            <a:r>
              <a:rPr lang="en-US" b="1" dirty="0" err="1" smtClean="0">
                <a:solidFill>
                  <a:schemeClr val="tx2"/>
                </a:solidFill>
              </a:rPr>
              <a:t>SharedGovernance</a:t>
            </a:r>
            <a:endParaRPr lang="en-US" b="1" dirty="0">
              <a:solidFill>
                <a:schemeClr val="tx2"/>
              </a:solidFill>
            </a:endParaRPr>
          </a:p>
        </p:txBody>
      </p:sp>
      <p:pic>
        <p:nvPicPr>
          <p:cNvPr id="5" name="Picture 4"/>
          <p:cNvPicPr>
            <a:picLocks noChangeAspect="1"/>
          </p:cNvPicPr>
          <p:nvPr/>
        </p:nvPicPr>
        <p:blipFill>
          <a:blip r:embed="rId3"/>
          <a:stretch>
            <a:fillRect/>
          </a:stretch>
        </p:blipFill>
        <p:spPr>
          <a:xfrm>
            <a:off x="3744483" y="1152912"/>
            <a:ext cx="2566557" cy="4564307"/>
          </a:xfrm>
          <a:prstGeom prst="rect">
            <a:avLst/>
          </a:prstGeom>
        </p:spPr>
      </p:pic>
    </p:spTree>
    <p:extLst>
      <p:ext uri="{BB962C8B-B14F-4D97-AF65-F5344CB8AC3E}">
        <p14:creationId xmlns:p14="http://schemas.microsoft.com/office/powerpoint/2010/main" val="2568958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0249" y="923189"/>
            <a:ext cx="2048223" cy="683145"/>
          </a:xfrm>
        </p:spPr>
        <p:txBody>
          <a:bodyPr>
            <a:normAutofit/>
          </a:bodyPr>
          <a:lstStyle/>
          <a:p>
            <a:r>
              <a:rPr lang="en-US" sz="3200" dirty="0" smtClean="0"/>
              <a:t>@SUNY</a:t>
            </a:r>
            <a:endParaRPr lang="en-US" sz="3200" dirty="0"/>
          </a:p>
        </p:txBody>
      </p:sp>
      <p:pic>
        <p:nvPicPr>
          <p:cNvPr id="15362" name="Picture 2" descr="Image result for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04" y="5622929"/>
            <a:ext cx="991780" cy="8069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07363" y="5708342"/>
            <a:ext cx="2428870" cy="646331"/>
          </a:xfrm>
          <a:prstGeom prst="rect">
            <a:avLst/>
          </a:prstGeom>
          <a:noFill/>
        </p:spPr>
        <p:txBody>
          <a:bodyPr wrap="none" rtlCol="0">
            <a:spAutoFit/>
          </a:bodyPr>
          <a:lstStyle/>
          <a:p>
            <a:r>
              <a:rPr lang="en-US" b="1" dirty="0" smtClean="0">
                <a:solidFill>
                  <a:schemeClr val="tx2"/>
                </a:solidFill>
              </a:rPr>
              <a:t>@</a:t>
            </a:r>
            <a:r>
              <a:rPr lang="en-US" b="1" dirty="0" err="1" smtClean="0">
                <a:solidFill>
                  <a:schemeClr val="tx2"/>
                </a:solidFill>
              </a:rPr>
              <a:t>UBFacultySenate</a:t>
            </a:r>
            <a:endParaRPr lang="en-US" b="1" dirty="0" smtClean="0">
              <a:solidFill>
                <a:schemeClr val="tx2"/>
              </a:solidFill>
            </a:endParaRPr>
          </a:p>
          <a:p>
            <a:r>
              <a:rPr lang="en-US" b="1" dirty="0" smtClean="0">
                <a:solidFill>
                  <a:schemeClr val="tx2"/>
                </a:solidFill>
              </a:rPr>
              <a:t>#</a:t>
            </a:r>
            <a:r>
              <a:rPr lang="en-US" b="1" dirty="0" err="1" smtClean="0">
                <a:solidFill>
                  <a:schemeClr val="tx2"/>
                </a:solidFill>
              </a:rPr>
              <a:t>SharedGovernance</a:t>
            </a:r>
            <a:endParaRPr lang="en-US" b="1" dirty="0">
              <a:solidFill>
                <a:schemeClr val="tx2"/>
              </a:solidFill>
            </a:endParaRPr>
          </a:p>
        </p:txBody>
      </p:sp>
      <p:pic>
        <p:nvPicPr>
          <p:cNvPr id="5" name="Picture 4"/>
          <p:cNvPicPr>
            <a:picLocks noChangeAspect="1"/>
          </p:cNvPicPr>
          <p:nvPr/>
        </p:nvPicPr>
        <p:blipFill>
          <a:blip r:embed="rId3"/>
          <a:stretch>
            <a:fillRect/>
          </a:stretch>
        </p:blipFill>
        <p:spPr>
          <a:xfrm>
            <a:off x="3327595" y="1119411"/>
            <a:ext cx="2532374" cy="4503518"/>
          </a:xfrm>
          <a:prstGeom prst="rect">
            <a:avLst/>
          </a:prstGeom>
        </p:spPr>
      </p:pic>
    </p:spTree>
    <p:extLst>
      <p:ext uri="{BB962C8B-B14F-4D97-AF65-F5344CB8AC3E}">
        <p14:creationId xmlns:p14="http://schemas.microsoft.com/office/powerpoint/2010/main" val="2932588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2550</TotalTime>
  <Words>428</Words>
  <Application>Microsoft Office PowerPoint</Application>
  <PresentationFormat>On-screen Show (4:3)</PresentationFormat>
  <Paragraphs>100</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Georgia</vt:lpstr>
      <vt:lpstr>LucidaGrande</vt:lpstr>
      <vt:lpstr>UB Powerpoint Template</vt:lpstr>
      <vt:lpstr>UB Faculty Senate  Social Media</vt:lpstr>
      <vt:lpstr>What is Online Social Networking?</vt:lpstr>
      <vt:lpstr>Why Online Social Networking?</vt:lpstr>
      <vt:lpstr>PowerPoint Presentation</vt:lpstr>
      <vt:lpstr>1. </vt:lpstr>
      <vt:lpstr>2. You can read stories featuring UB faculty, research, and projects, as well as news about the SUNY system and articles from the UB Spectrum   Examples of UB twitter accounts you could receive news from:   @UBuffalo  @UBSpectrum  @SUNY  </vt:lpstr>
      <vt:lpstr>@UBuffalo</vt:lpstr>
      <vt:lpstr>@UBSpectrum</vt:lpstr>
      <vt:lpstr>@SUNY</vt:lpstr>
      <vt:lpstr>3. You will have the opportunity to: •  provide feedback •  voice your opinion •  support our posts! </vt:lpstr>
      <vt:lpstr>To engage with us on Twitter:  1. Log onto www.twitter.com or download the Twitter app on your phone 2. Click “Sign up” to create an account or “Log in” if you already have an account  3. Once you have an account, search @UBFacultySenate and click “Follow”  Now you can retweet and mention us in your posts! </vt:lpstr>
      <vt:lpstr>To engage with us on Twitter:  1. Log onto www.twitter.com or download the Twitter app on your phone</vt:lpstr>
      <vt:lpstr>To engage with us on Twitter:  2. Click “Sign up” to create an account or “Log in” if you already have an account</vt:lpstr>
      <vt:lpstr>To engage with us on Twitter:  3. Once you have an account, search @UBFacultySenate and click “Follow”  Now you can retweet and mention us in your posts! </vt:lpstr>
      <vt:lpstr>#Hashtags</vt:lpstr>
      <vt:lpstr>What are some important UB Faculty Senate hashtags?</vt:lpstr>
      <vt:lpstr>#UBuffalo</vt:lpstr>
      <vt:lpstr>#SharedGovernance</vt:lpstr>
      <vt:lpstr>#TTHM</vt:lpstr>
      <vt:lpstr>Coming Soon: We are creating a  UB Faculty Senate Facebook page! </vt:lpstr>
      <vt:lpstr>#TTHM 1 of this presentation</vt:lpstr>
      <vt:lpstr>#TTHM 2 of this presentation</vt:lpstr>
      <vt:lpstr>#TTHM 3 of this presentation</vt:lpstr>
      <vt:lpstr>#TTHM 4 of this presentation</vt:lpstr>
      <vt:lpstr>Thank you!  Questions?</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Lojacono, Pamela</cp:lastModifiedBy>
  <cp:revision>220</cp:revision>
  <cp:lastPrinted>2016-07-18T17:32:49Z</cp:lastPrinted>
  <dcterms:created xsi:type="dcterms:W3CDTF">2016-06-28T14:05:07Z</dcterms:created>
  <dcterms:modified xsi:type="dcterms:W3CDTF">2016-09-28T16:05:46Z</dcterms:modified>
  <cp:category/>
</cp:coreProperties>
</file>